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280" r:id="rId2"/>
    <p:sldId id="278" r:id="rId3"/>
    <p:sldId id="284" r:id="rId4"/>
    <p:sldId id="285" r:id="rId5"/>
    <p:sldId id="281" r:id="rId6"/>
    <p:sldId id="283" r:id="rId7"/>
    <p:sldId id="266" r:id="rId8"/>
    <p:sldId id="265" r:id="rId9"/>
    <p:sldId id="267" r:id="rId10"/>
    <p:sldId id="261" r:id="rId11"/>
    <p:sldId id="262" r:id="rId12"/>
    <p:sldId id="263" r:id="rId13"/>
    <p:sldId id="257" r:id="rId14"/>
    <p:sldId id="258" r:id="rId15"/>
    <p:sldId id="259" r:id="rId16"/>
    <p:sldId id="260" r:id="rId17"/>
    <p:sldId id="268" r:id="rId18"/>
    <p:sldId id="282" r:id="rId19"/>
    <p:sldId id="269" r:id="rId20"/>
    <p:sldId id="270" r:id="rId21"/>
    <p:sldId id="271" r:id="rId22"/>
    <p:sldId id="272" r:id="rId23"/>
    <p:sldId id="273" r:id="rId24"/>
    <p:sldId id="274" r:id="rId25"/>
    <p:sldId id="275" r:id="rId26"/>
    <p:sldId id="276" r:id="rId27"/>
    <p:sldId id="277"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9"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45" d="100"/>
          <a:sy n="45" d="100"/>
        </p:scale>
        <p:origin x="-123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F074463-B7C1-7C40-B2BD-D57CB2B9CBCF}" type="datetimeFigureOut">
              <a:rPr lang="en-US" smtClean="0"/>
              <a:t>3/24/2012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8E4A89F-59B4-1C4B-8DDB-166168B0E9DE}" type="slidenum">
              <a:rPr lang="en-US" smtClean="0"/>
              <a:t>‹#›</a:t>
            </a:fld>
            <a:endParaRPr lang="en-US"/>
          </a:p>
        </p:txBody>
      </p:sp>
    </p:spTree>
    <p:extLst>
      <p:ext uri="{BB962C8B-B14F-4D97-AF65-F5344CB8AC3E}">
        <p14:creationId xmlns:p14="http://schemas.microsoft.com/office/powerpoint/2010/main" val="1115140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F32782-7A66-3545-84DA-089E48F41CE0}" type="datetimeFigureOut">
              <a:rPr lang="en-US" smtClean="0"/>
              <a:t>3/24/2012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9AFD38-A066-0643-89FF-3178C683E7F4}" type="slidenum">
              <a:rPr lang="en-US" smtClean="0"/>
              <a:t>‹#›</a:t>
            </a:fld>
            <a:endParaRPr lang="en-US"/>
          </a:p>
        </p:txBody>
      </p:sp>
    </p:spTree>
    <p:extLst>
      <p:ext uri="{BB962C8B-B14F-4D97-AF65-F5344CB8AC3E}">
        <p14:creationId xmlns:p14="http://schemas.microsoft.com/office/powerpoint/2010/main" val="10297353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ea typeface="ヒラギノ角ゴ Pro W3" charset="0"/>
                <a:cs typeface="ヒラギノ角ゴ Pro W3" charset="0"/>
              </a:rPr>
              <a:t>Bio and intro</a:t>
            </a:r>
          </a:p>
          <a:p>
            <a:pPr eaLnBrk="1" hangingPunct="1"/>
            <a:r>
              <a:rPr lang="en-US">
                <a:latin typeface="Calibri" charset="0"/>
                <a:ea typeface="ヒラギノ角ゴ Pro W3" charset="0"/>
                <a:cs typeface="ヒラギノ角ゴ Pro W3" charset="0"/>
              </a:rPr>
              <a:t>Set groups</a:t>
            </a: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ヒラギノ角ゴ Pro W3" charset="0"/>
                <a:cs typeface="ヒラギノ角ゴ Pro W3" charset="0"/>
              </a:defRPr>
            </a:lvl1pPr>
            <a:lvl2pPr marL="37931725" indent="-37474525" eaLnBrk="0" hangingPunct="0">
              <a:defRPr sz="2400">
                <a:solidFill>
                  <a:schemeClr val="tx1"/>
                </a:solidFill>
                <a:latin typeface="Arial" charset="0"/>
                <a:ea typeface="ヒラギノ角ゴ Pro W3" charset="0"/>
                <a:cs typeface="ヒラギノ角ゴ Pro W3" charset="0"/>
              </a:defRPr>
            </a:lvl2pPr>
            <a:lvl3pPr eaLnBrk="0" hangingPunct="0">
              <a:defRPr sz="2400">
                <a:solidFill>
                  <a:schemeClr val="tx1"/>
                </a:solidFill>
                <a:latin typeface="Arial" charset="0"/>
                <a:ea typeface="ヒラギノ角ゴ Pro W3" charset="0"/>
                <a:cs typeface="ヒラギノ角ゴ Pro W3" charset="0"/>
              </a:defRPr>
            </a:lvl3pPr>
            <a:lvl4pPr eaLnBrk="0" hangingPunct="0">
              <a:defRPr sz="2400">
                <a:solidFill>
                  <a:schemeClr val="tx1"/>
                </a:solidFill>
                <a:latin typeface="Arial" charset="0"/>
                <a:ea typeface="ヒラギノ角ゴ Pro W3" charset="0"/>
                <a:cs typeface="ヒラギノ角ゴ Pro W3" charset="0"/>
              </a:defRPr>
            </a:lvl4pPr>
            <a:lvl5pPr eaLnBrk="0" hangingPunct="0">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fld id="{94755D83-6267-6E4F-898C-76B0895BFFC5}" type="slidenum">
              <a:rPr lang="en-US" sz="1200">
                <a:latin typeface="Calibri" charset="0"/>
              </a:rPr>
              <a:pPr eaLnBrk="1" hangingPunct="1"/>
              <a:t>1</a:t>
            </a:fld>
            <a:endParaRPr lang="en-US" sz="120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Review GORT,</a:t>
            </a:r>
            <a:r>
              <a:rPr lang="en-US" baseline="0" dirty="0" smtClean="0"/>
              <a:t> Woodcock Mastery, Word Tests</a:t>
            </a:r>
            <a:endParaRPr lang="en-US" dirty="0"/>
          </a:p>
        </p:txBody>
      </p:sp>
      <p:sp>
        <p:nvSpPr>
          <p:cNvPr id="4" name="Slide Number Placeholder 3"/>
          <p:cNvSpPr>
            <a:spLocks noGrp="1"/>
          </p:cNvSpPr>
          <p:nvPr>
            <p:ph type="sldNum" sz="quarter" idx="10"/>
          </p:nvPr>
        </p:nvSpPr>
        <p:spPr/>
        <p:txBody>
          <a:bodyPr/>
          <a:lstStyle/>
          <a:p>
            <a:fld id="{A59AFD38-A066-0643-89FF-3178C683E7F4}" type="slidenum">
              <a:rPr lang="en-US" smtClean="0"/>
              <a:t>5</a:t>
            </a:fld>
            <a:endParaRPr lang="en-US"/>
          </a:p>
        </p:txBody>
      </p:sp>
    </p:spTree>
    <p:extLst>
      <p:ext uri="{BB962C8B-B14F-4D97-AF65-F5344CB8AC3E}">
        <p14:creationId xmlns:p14="http://schemas.microsoft.com/office/powerpoint/2010/main" val="3586771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b="1" u="sng" dirty="0" smtClean="0">
                <a:latin typeface="Arial" charset="0"/>
                <a:cs typeface="Arial" charset="0"/>
              </a:rPr>
              <a:t>Norm-Referenced </a:t>
            </a:r>
            <a:endParaRPr lang="en-US" dirty="0" smtClean="0">
              <a:cs typeface="Times New Roman" charset="0"/>
            </a:endParaRPr>
          </a:p>
          <a:p>
            <a:pPr algn="ctr"/>
            <a:r>
              <a:rPr lang="en-US" b="1" u="sng" dirty="0" smtClean="0">
                <a:latin typeface="Arial" charset="0"/>
                <a:cs typeface="Arial" charset="0"/>
              </a:rPr>
              <a:t>Reading Tests</a:t>
            </a:r>
            <a:endParaRPr lang="en-US" dirty="0" smtClean="0">
              <a:cs typeface="Times New Roman" charset="0"/>
            </a:endParaRPr>
          </a:p>
          <a:p>
            <a:pPr algn="just"/>
            <a:r>
              <a:rPr lang="en-US" dirty="0" smtClean="0">
                <a:latin typeface="Arial" charset="0"/>
                <a:cs typeface="Arial" charset="0"/>
              </a:rPr>
              <a:t>  </a:t>
            </a:r>
            <a:endParaRPr lang="en-US" dirty="0" smtClean="0">
              <a:cs typeface="Times New Roman" charset="0"/>
            </a:endParaRPr>
          </a:p>
          <a:p>
            <a:r>
              <a:rPr lang="en-US" dirty="0" smtClean="0">
                <a:latin typeface="Arial" charset="0"/>
                <a:cs typeface="Arial" charset="0"/>
              </a:rPr>
              <a:t>Formal assessment of reading skills with standardized instruments relies on a number of norm-referenced screening and diagnostic tests.  Both the multiple-and single-skill measures are available at the screening and diagnostic levels of assessment; however, the single-skill diagnostic instruments provide the most in-depth assessment information.  For this reason, special educators, diagnosticians, psychologists, reading specialists, and other professionals often use single-skill diagnostic tests when they:</a:t>
            </a:r>
            <a:endParaRPr lang="en-US" dirty="0" smtClean="0">
              <a:cs typeface="Times New Roman" charset="0"/>
            </a:endParaRPr>
          </a:p>
          <a:p>
            <a:r>
              <a:rPr lang="en-US" dirty="0" smtClean="0">
                <a:latin typeface="Symbol" charset="0"/>
                <a:cs typeface="Arial" charset="0"/>
              </a:rPr>
              <a:t>·</a:t>
            </a:r>
            <a:r>
              <a:rPr lang="en-US" dirty="0" smtClean="0">
                <a:cs typeface="Times New Roman" charset="0"/>
              </a:rPr>
              <a:t>        </a:t>
            </a:r>
            <a:r>
              <a:rPr lang="en-US" dirty="0" smtClean="0">
                <a:latin typeface="Arial" charset="0"/>
                <a:cs typeface="Arial" charset="0"/>
              </a:rPr>
              <a:t>need detailed information to identify specific reading problems</a:t>
            </a:r>
            <a:endParaRPr lang="en-US" dirty="0" smtClean="0">
              <a:cs typeface="Times New Roman" charset="0"/>
            </a:endParaRPr>
          </a:p>
          <a:p>
            <a:r>
              <a:rPr lang="en-US" dirty="0" smtClean="0">
                <a:latin typeface="Symbol" charset="0"/>
                <a:cs typeface="Arial" charset="0"/>
              </a:rPr>
              <a:t>·</a:t>
            </a:r>
            <a:r>
              <a:rPr lang="en-US" dirty="0" smtClean="0">
                <a:cs typeface="Times New Roman" charset="0"/>
              </a:rPr>
              <a:t>        </a:t>
            </a:r>
            <a:r>
              <a:rPr lang="en-US" dirty="0" smtClean="0">
                <a:latin typeface="Arial" charset="0"/>
                <a:cs typeface="Arial" charset="0"/>
              </a:rPr>
              <a:t>to develop instructional objectives, </a:t>
            </a:r>
            <a:endParaRPr lang="en-US" dirty="0" smtClean="0">
              <a:cs typeface="Times New Roman" charset="0"/>
            </a:endParaRPr>
          </a:p>
          <a:p>
            <a:r>
              <a:rPr lang="en-US" dirty="0" smtClean="0">
                <a:latin typeface="Symbol" charset="0"/>
                <a:cs typeface="Arial" charset="0"/>
              </a:rPr>
              <a:t>·</a:t>
            </a:r>
            <a:r>
              <a:rPr lang="en-US" dirty="0" smtClean="0">
                <a:cs typeface="Times New Roman" charset="0"/>
              </a:rPr>
              <a:t>        </a:t>
            </a:r>
            <a:r>
              <a:rPr lang="en-US" dirty="0" smtClean="0">
                <a:latin typeface="Arial" charset="0"/>
                <a:cs typeface="Arial" charset="0"/>
              </a:rPr>
              <a:t>and to create intervention activities. </a:t>
            </a:r>
            <a:endParaRPr lang="en-US" dirty="0" smtClean="0">
              <a:cs typeface="Times New Roman" charset="0"/>
            </a:endParaRPr>
          </a:p>
          <a:p>
            <a:r>
              <a:rPr lang="en-US" dirty="0" smtClean="0">
                <a:latin typeface="Arial" charset="0"/>
                <a:cs typeface="Arial" charset="0"/>
              </a:rPr>
              <a:t> Because they produce standardized scores, norm-referenced reading tests are also useful in classifying and placing students in reading programs and special education programs.  </a:t>
            </a:r>
          </a:p>
          <a:p>
            <a:endParaRPr lang="en-US" sz="800" dirty="0" smtClean="0">
              <a:cs typeface="Times New Roman" charset="0"/>
            </a:endParaRPr>
          </a:p>
          <a:p>
            <a:r>
              <a:rPr lang="en-US" dirty="0" smtClean="0">
                <a:latin typeface="Arial" charset="0"/>
                <a:cs typeface="Arial" charset="0"/>
              </a:rPr>
              <a:t>Norm-referenced and informal curriculum-based assessments complement each other. They work well together by providing a complete picture of a student</a:t>
            </a:r>
            <a:r>
              <a:rPr lang="ja-JP" altLang="en-US" dirty="0" smtClean="0">
                <a:latin typeface="Arial"/>
                <a:cs typeface="Arial" charset="0"/>
              </a:rPr>
              <a:t>’</a:t>
            </a:r>
            <a:r>
              <a:rPr lang="en-US" dirty="0" smtClean="0">
                <a:latin typeface="Arial" charset="0"/>
                <a:cs typeface="Arial" charset="0"/>
              </a:rPr>
              <a:t>s present level of performance, strengths, weaknesses, and gaps in skill development. In addition, teachers can use curriculum-based assessment data and information to support scores obtained from standardized, norm-referenced tests. </a:t>
            </a:r>
          </a:p>
          <a:p>
            <a:endParaRPr lang="en-US" dirty="0"/>
          </a:p>
        </p:txBody>
      </p:sp>
      <p:sp>
        <p:nvSpPr>
          <p:cNvPr id="4" name="Slide Number Placeholder 3"/>
          <p:cNvSpPr>
            <a:spLocks noGrp="1"/>
          </p:cNvSpPr>
          <p:nvPr>
            <p:ph type="sldNum" sz="quarter" idx="10"/>
          </p:nvPr>
        </p:nvSpPr>
        <p:spPr/>
        <p:txBody>
          <a:bodyPr/>
          <a:lstStyle/>
          <a:p>
            <a:fld id="{A59AFD38-A066-0643-89FF-3178C683E7F4}" type="slidenum">
              <a:rPr lang="en-US" smtClean="0"/>
              <a:t>7</a:t>
            </a:fld>
            <a:endParaRPr lang="en-US"/>
          </a:p>
        </p:txBody>
      </p:sp>
    </p:spTree>
    <p:extLst>
      <p:ext uri="{BB962C8B-B14F-4D97-AF65-F5344CB8AC3E}">
        <p14:creationId xmlns:p14="http://schemas.microsoft.com/office/powerpoint/2010/main" val="160662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9AFD38-A066-0643-89FF-3178C683E7F4}" type="slidenum">
              <a:rPr lang="en-US" smtClean="0"/>
              <a:t>8</a:t>
            </a:fld>
            <a:endParaRPr lang="en-US"/>
          </a:p>
        </p:txBody>
      </p:sp>
    </p:spTree>
    <p:extLst>
      <p:ext uri="{BB962C8B-B14F-4D97-AF65-F5344CB8AC3E}">
        <p14:creationId xmlns:p14="http://schemas.microsoft.com/office/powerpoint/2010/main" val="1548205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BC0601-099B-2D43-A221-269B69D95198}" type="slidenum">
              <a:rPr lang="en-US"/>
              <a:pPr/>
              <a:t>9</a:t>
            </a:fld>
            <a:endParaRPr lang="en-US"/>
          </a:p>
        </p:txBody>
      </p:sp>
      <p:sp>
        <p:nvSpPr>
          <p:cNvPr id="19968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99683" name="Rectangle 3"/>
          <p:cNvSpPr>
            <a:spLocks noGrp="1" noChangeArrowheads="1"/>
          </p:cNvSpPr>
          <p:nvPr>
            <p:ph type="body" idx="1"/>
          </p:nvPr>
        </p:nvSpPr>
        <p:spPr/>
        <p:txBody>
          <a:bodyPr/>
          <a:lstStyle/>
          <a:p>
            <a:r>
              <a:rPr lang="en-US"/>
              <a:t>Katherine Snow, and Harvard University, did a study in which she gave a vocabulary test to students at the end of kindergarten, and then examined the relationship betweeen scores on that test and children</a:t>
            </a:r>
            <a:r>
              <a:rPr lang="ja-JP" altLang="en-US">
                <a:latin typeface="Arial"/>
              </a:rPr>
              <a:t>’</a:t>
            </a:r>
            <a:r>
              <a:rPr lang="en-US"/>
              <a:t>s subsequent performance on reading comprehension measures later in elementary and middle school.</a:t>
            </a:r>
          </a:p>
          <a:p>
            <a:endParaRPr lang="en-US"/>
          </a:p>
          <a:p>
            <a:r>
              <a:rPr lang="en-US"/>
              <a:t>The correlation of kindergarten vocabulary with comprehension at the end of first grade was significant, but not very large.</a:t>
            </a:r>
          </a:p>
          <a:p>
            <a:endParaRPr lang="en-US"/>
          </a:p>
          <a:p>
            <a:r>
              <a:rPr lang="en-US"/>
              <a:t>However, it had jumped substantially by the end of 4</a:t>
            </a:r>
            <a:r>
              <a:rPr lang="en-US" baseline="30000"/>
              <a:t>th</a:t>
            </a:r>
            <a:r>
              <a:rPr lang="en-US"/>
              <a:t> grade, and jumped again in 7</a:t>
            </a:r>
            <a:r>
              <a:rPr lang="en-US" baseline="30000"/>
              <a:t>th</a:t>
            </a:r>
            <a:r>
              <a:rPr lang="en-US"/>
              <a:t> grade.  These findings show that differences among children in the extent of their vocabulary (knowledge about the meanings of words) because increasingly  important as the complexity of material children read becomes greater.  Another way to say this is that low vocabulary becomes more and more of a limitation for reading comprehension as children move up the grades and have to read passages that contain a broader range of words.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b="1" u="sng" dirty="0" smtClean="0">
                <a:latin typeface="Arial" charset="0"/>
                <a:cs typeface="Arial" charset="0"/>
              </a:rPr>
              <a:t>Gray Oral Reading Tests, Fourth Edition</a:t>
            </a:r>
          </a:p>
          <a:p>
            <a:endParaRPr lang="en-US" b="1" u="sng" dirty="0" smtClean="0">
              <a:latin typeface="Arial" charset="0"/>
              <a:cs typeface="Arial" charset="0"/>
            </a:endParaRPr>
          </a:p>
          <a:p>
            <a:r>
              <a:rPr lang="en-US" b="1" i="1" u="sng" dirty="0" smtClean="0">
                <a:latin typeface="Arial" charset="0"/>
                <a:cs typeface="Arial" charset="0"/>
              </a:rPr>
              <a:t>Gray Oral Reading Tests, Fourth Edition:</a:t>
            </a:r>
            <a:r>
              <a:rPr lang="en-US" dirty="0" smtClean="0">
                <a:latin typeface="Arial" charset="0"/>
                <a:cs typeface="Arial" charset="0"/>
              </a:rPr>
              <a:t>  The (GORT4) (</a:t>
            </a:r>
            <a:r>
              <a:rPr lang="en-US" dirty="0" err="1" smtClean="0">
                <a:latin typeface="Arial" charset="0"/>
                <a:cs typeface="Arial" charset="0"/>
              </a:rPr>
              <a:t>Wiederholt</a:t>
            </a:r>
            <a:r>
              <a:rPr lang="en-US" dirty="0" smtClean="0">
                <a:latin typeface="Arial" charset="0"/>
                <a:cs typeface="Arial" charset="0"/>
              </a:rPr>
              <a:t> and Bryant, 2001) measures oral reading skills of students from ages 6 through 18 using two parallel forms, each containing 14 developmentally sequenced reading passages with five comprehension questions.  Available scores include a fluency score derived from the readers performance rate (time in seconds taken to read each passage) and an oral reading comprehension score.  It takes about 30 minutes to administer the test.  Designed to identify students who are significantly behind in reading proficiency and who may benefit from interventions, the GORT4 also helps to pinpoint reading strengths and weaknesses and to document student progress in reading. </a:t>
            </a:r>
          </a:p>
          <a:p>
            <a:endParaRPr lang="en-US" dirty="0"/>
          </a:p>
        </p:txBody>
      </p:sp>
      <p:sp>
        <p:nvSpPr>
          <p:cNvPr id="4" name="Slide Number Placeholder 3"/>
          <p:cNvSpPr>
            <a:spLocks noGrp="1"/>
          </p:cNvSpPr>
          <p:nvPr>
            <p:ph type="sldNum" sz="quarter" idx="10"/>
          </p:nvPr>
        </p:nvSpPr>
        <p:spPr/>
        <p:txBody>
          <a:bodyPr/>
          <a:lstStyle/>
          <a:p>
            <a:fld id="{A59AFD38-A066-0643-89FF-3178C683E7F4}" type="slidenum">
              <a:rPr lang="en-US" smtClean="0"/>
              <a:t>10</a:t>
            </a:fld>
            <a:endParaRPr lang="en-US"/>
          </a:p>
        </p:txBody>
      </p:sp>
    </p:spTree>
    <p:extLst>
      <p:ext uri="{BB962C8B-B14F-4D97-AF65-F5344CB8AC3E}">
        <p14:creationId xmlns:p14="http://schemas.microsoft.com/office/powerpoint/2010/main" val="1027403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US" dirty="0" smtClean="0">
              <a:cs typeface="Times New Roman" charset="0"/>
            </a:endParaRPr>
          </a:p>
          <a:p>
            <a:r>
              <a:rPr lang="en-US" dirty="0" smtClean="0">
                <a:latin typeface="Arial" charset="0"/>
                <a:cs typeface="Arial" charset="0"/>
              </a:rPr>
              <a:t>	The WRMT-R/NU, a major revision of the original Woodcock Reading Tests (Woodcock, 1973), serves as a diagnostic tool for assessing the reading skills of students from kindergarten trough college and into adulthood.  Woodcock designed the tests for educational diagnosticians, reading specialists, and special education teachers. The WRMT-R/NU is available in two different forms. Form H contains four reading achievement subtests and is the shorter version. Form G, the complete battery, includes the four reading achievement subtests plus the three readiness subtests (Only two listed in book):</a:t>
            </a:r>
            <a:endParaRPr lang="en-US" dirty="0" smtClean="0">
              <a:cs typeface="Times New Roman" charset="0"/>
            </a:endParaRPr>
          </a:p>
          <a:p>
            <a:r>
              <a:rPr lang="en-US" dirty="0" smtClean="0">
                <a:latin typeface="Arial" charset="0"/>
                <a:cs typeface="Arial" charset="0"/>
              </a:rPr>
              <a:t> </a:t>
            </a:r>
            <a:endParaRPr lang="en-US" dirty="0" smtClean="0">
              <a:cs typeface="Times New Roman" charset="0"/>
            </a:endParaRPr>
          </a:p>
          <a:p>
            <a:r>
              <a:rPr lang="en-US" i="1" dirty="0" smtClean="0">
                <a:latin typeface="Arial" charset="0"/>
                <a:cs typeface="Arial" charset="0"/>
              </a:rPr>
              <a:t>Reading achievement subtests:</a:t>
            </a:r>
            <a:endParaRPr lang="en-US" dirty="0" smtClean="0">
              <a:cs typeface="Times New Roman" charset="0"/>
            </a:endParaRPr>
          </a:p>
          <a:p>
            <a:r>
              <a:rPr lang="en-US" dirty="0" smtClean="0">
                <a:latin typeface="Arial" charset="0"/>
                <a:cs typeface="Arial" charset="0"/>
              </a:rPr>
              <a:t>     Word identification</a:t>
            </a:r>
            <a:endParaRPr lang="en-US" dirty="0" smtClean="0">
              <a:cs typeface="Times New Roman" charset="0"/>
            </a:endParaRPr>
          </a:p>
          <a:p>
            <a:r>
              <a:rPr lang="en-US" dirty="0" smtClean="0">
                <a:latin typeface="Arial" charset="0"/>
                <a:cs typeface="Arial" charset="0"/>
              </a:rPr>
              <a:t>     Word attack</a:t>
            </a:r>
            <a:endParaRPr lang="en-US" dirty="0" smtClean="0">
              <a:cs typeface="Times New Roman" charset="0"/>
            </a:endParaRPr>
          </a:p>
          <a:p>
            <a:r>
              <a:rPr lang="en-US" dirty="0" smtClean="0">
                <a:latin typeface="Arial" charset="0"/>
                <a:cs typeface="Arial" charset="0"/>
              </a:rPr>
              <a:t>     Word comprehension (antonyms, synonyms, analogies)</a:t>
            </a:r>
            <a:endParaRPr lang="en-US" dirty="0" smtClean="0">
              <a:cs typeface="Times New Roman" charset="0"/>
            </a:endParaRPr>
          </a:p>
          <a:p>
            <a:r>
              <a:rPr lang="en-US" dirty="0" smtClean="0">
                <a:latin typeface="Arial" charset="0"/>
                <a:cs typeface="Arial" charset="0"/>
              </a:rPr>
              <a:t>     Passage comprehension</a:t>
            </a:r>
            <a:endParaRPr lang="en-US" dirty="0" smtClean="0">
              <a:cs typeface="Times New Roman" charset="0"/>
            </a:endParaRPr>
          </a:p>
          <a:p>
            <a:r>
              <a:rPr lang="en-US" i="1" dirty="0" smtClean="0">
                <a:latin typeface="Arial" charset="0"/>
                <a:cs typeface="Arial" charset="0"/>
              </a:rPr>
              <a:t>Readiness subtests:</a:t>
            </a:r>
            <a:endParaRPr lang="en-US" dirty="0" smtClean="0">
              <a:cs typeface="Times New Roman" charset="0"/>
            </a:endParaRPr>
          </a:p>
          <a:p>
            <a:r>
              <a:rPr lang="en-US" dirty="0" smtClean="0">
                <a:latin typeface="Arial" charset="0"/>
                <a:cs typeface="Arial" charset="0"/>
              </a:rPr>
              <a:t>     Visual-auditory learning</a:t>
            </a:r>
            <a:endParaRPr lang="en-US" dirty="0" smtClean="0">
              <a:cs typeface="Times New Roman" charset="0"/>
            </a:endParaRPr>
          </a:p>
          <a:p>
            <a:r>
              <a:rPr lang="en-US" dirty="0" smtClean="0">
                <a:latin typeface="Arial" charset="0"/>
                <a:cs typeface="Arial" charset="0"/>
              </a:rPr>
              <a:t>     Letter identification</a:t>
            </a:r>
            <a:endParaRPr lang="en-US" dirty="0" smtClean="0">
              <a:cs typeface="Times New Roman" charset="0"/>
            </a:endParaRPr>
          </a:p>
          <a:p>
            <a:r>
              <a:rPr lang="en-US" dirty="0" smtClean="0">
                <a:latin typeface="Arial" charset="0"/>
                <a:cs typeface="Arial" charset="0"/>
              </a:rPr>
              <a:t>     Supplementary letter checklist</a:t>
            </a:r>
            <a:endParaRPr lang="en-US" dirty="0" smtClean="0">
              <a:cs typeface="Times New Roman" charset="0"/>
            </a:endParaRPr>
          </a:p>
          <a:p>
            <a:endParaRPr lang="en-US" dirty="0"/>
          </a:p>
        </p:txBody>
      </p:sp>
      <p:sp>
        <p:nvSpPr>
          <p:cNvPr id="4" name="Slide Number Placeholder 3"/>
          <p:cNvSpPr>
            <a:spLocks noGrp="1"/>
          </p:cNvSpPr>
          <p:nvPr>
            <p:ph type="sldNum" sz="quarter" idx="10"/>
          </p:nvPr>
        </p:nvSpPr>
        <p:spPr/>
        <p:txBody>
          <a:bodyPr/>
          <a:lstStyle/>
          <a:p>
            <a:fld id="{A59AFD38-A066-0643-89FF-3178C683E7F4}" type="slidenum">
              <a:rPr lang="en-US" smtClean="0"/>
              <a:t>11</a:t>
            </a:fld>
            <a:endParaRPr lang="en-US"/>
          </a:p>
        </p:txBody>
      </p:sp>
    </p:spTree>
    <p:extLst>
      <p:ext uri="{BB962C8B-B14F-4D97-AF65-F5344CB8AC3E}">
        <p14:creationId xmlns:p14="http://schemas.microsoft.com/office/powerpoint/2010/main" val="1363291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b="1" u="sng" dirty="0" smtClean="0">
                <a:latin typeface="Arial" charset="0"/>
                <a:cs typeface="Arial" charset="0"/>
              </a:rPr>
              <a:t>Test of Word Reading Efficiency</a:t>
            </a:r>
          </a:p>
          <a:p>
            <a:endParaRPr lang="en-US" b="1" u="sng" dirty="0" smtClean="0">
              <a:latin typeface="Arial" charset="0"/>
              <a:cs typeface="Arial" charset="0"/>
            </a:endParaRPr>
          </a:p>
          <a:p>
            <a:r>
              <a:rPr lang="en-US" b="1" i="1" u="sng" dirty="0" smtClean="0">
                <a:latin typeface="Arial" charset="0"/>
                <a:cs typeface="Arial" charset="0"/>
              </a:rPr>
              <a:t>Test of Word Reading Efficiency:</a:t>
            </a:r>
            <a:r>
              <a:rPr lang="en-US" dirty="0" smtClean="0">
                <a:latin typeface="Arial" charset="0"/>
                <a:cs typeface="Arial" charset="0"/>
              </a:rPr>
              <a:t>  The (TOWRE) (</a:t>
            </a:r>
            <a:r>
              <a:rPr lang="en-US" dirty="0" err="1" smtClean="0">
                <a:latin typeface="Arial" charset="0"/>
                <a:cs typeface="Arial" charset="0"/>
              </a:rPr>
              <a:t>Torgesen</a:t>
            </a:r>
            <a:r>
              <a:rPr lang="en-US" dirty="0" smtClean="0">
                <a:latin typeface="Arial" charset="0"/>
                <a:cs typeface="Arial" charset="0"/>
              </a:rPr>
              <a:t>, Wagner, and </a:t>
            </a:r>
            <a:r>
              <a:rPr lang="en-US" dirty="0" err="1" smtClean="0">
                <a:latin typeface="Arial" charset="0"/>
                <a:cs typeface="Arial" charset="0"/>
              </a:rPr>
              <a:t>Rashotte</a:t>
            </a:r>
            <a:r>
              <a:rPr lang="en-US" dirty="0" smtClean="0">
                <a:latin typeface="Arial" charset="0"/>
                <a:cs typeface="Arial" charset="0"/>
              </a:rPr>
              <a:t>, 1999) is a nationally normed, individually administered measure of word reading accuracy and fluency for students from ages 6 through 24.  This brief screening test measures the ability to accurately recognize familiar words as whole units or </a:t>
            </a:r>
            <a:r>
              <a:rPr lang="ja-JP" altLang="en-US" dirty="0" smtClean="0">
                <a:latin typeface="Arial"/>
                <a:cs typeface="Arial" charset="0"/>
              </a:rPr>
              <a:t>“</a:t>
            </a:r>
            <a:r>
              <a:rPr lang="en-US" dirty="0" smtClean="0">
                <a:latin typeface="Arial" charset="0"/>
                <a:cs typeface="Arial" charset="0"/>
              </a:rPr>
              <a:t>sight words</a:t>
            </a:r>
            <a:r>
              <a:rPr lang="ja-JP" altLang="en-US" dirty="0" smtClean="0">
                <a:latin typeface="Arial"/>
                <a:cs typeface="Arial" charset="0"/>
              </a:rPr>
              <a:t>”</a:t>
            </a:r>
            <a:r>
              <a:rPr lang="en-US" dirty="0" smtClean="0">
                <a:latin typeface="Arial" charset="0"/>
                <a:cs typeface="Arial" charset="0"/>
              </a:rPr>
              <a:t> and the ability to </a:t>
            </a:r>
            <a:r>
              <a:rPr lang="ja-JP" altLang="en-US" dirty="0" smtClean="0">
                <a:latin typeface="Arial"/>
                <a:cs typeface="Arial" charset="0"/>
              </a:rPr>
              <a:t>“</a:t>
            </a:r>
            <a:r>
              <a:rPr lang="en-US" dirty="0" smtClean="0">
                <a:latin typeface="Arial" charset="0"/>
                <a:cs typeface="Arial" charset="0"/>
              </a:rPr>
              <a:t>sound out</a:t>
            </a:r>
            <a:r>
              <a:rPr lang="ja-JP" altLang="en-US" dirty="0" smtClean="0">
                <a:latin typeface="Arial"/>
                <a:cs typeface="Arial" charset="0"/>
              </a:rPr>
              <a:t>”</a:t>
            </a:r>
            <a:r>
              <a:rPr lang="en-US" dirty="0" smtClean="0">
                <a:latin typeface="Arial" charset="0"/>
                <a:cs typeface="Arial" charset="0"/>
              </a:rPr>
              <a:t> words quickly.</a:t>
            </a:r>
            <a:r>
              <a:rPr lang="en-US" dirty="0" smtClean="0"/>
              <a:t> </a:t>
            </a:r>
          </a:p>
          <a:p>
            <a:endParaRPr lang="en-US" dirty="0"/>
          </a:p>
        </p:txBody>
      </p:sp>
      <p:sp>
        <p:nvSpPr>
          <p:cNvPr id="4" name="Slide Number Placeholder 3"/>
          <p:cNvSpPr>
            <a:spLocks noGrp="1"/>
          </p:cNvSpPr>
          <p:nvPr>
            <p:ph type="sldNum" sz="quarter" idx="10"/>
          </p:nvPr>
        </p:nvSpPr>
        <p:spPr/>
        <p:txBody>
          <a:bodyPr/>
          <a:lstStyle/>
          <a:p>
            <a:fld id="{A59AFD38-A066-0643-89FF-3178C683E7F4}" type="slidenum">
              <a:rPr lang="en-US" smtClean="0"/>
              <a:t>12</a:t>
            </a:fld>
            <a:endParaRPr lang="en-US"/>
          </a:p>
        </p:txBody>
      </p:sp>
    </p:spTree>
    <p:extLst>
      <p:ext uri="{BB962C8B-B14F-4D97-AF65-F5344CB8AC3E}">
        <p14:creationId xmlns:p14="http://schemas.microsoft.com/office/powerpoint/2010/main" val="2069434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B8B900-1B83-4948-9012-4C51BF7C0EC7}" type="datetimeFigureOut">
              <a:rPr lang="en-US" smtClean="0"/>
              <a:t>3/24/2012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1470324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B8B900-1B83-4948-9012-4C51BF7C0EC7}" type="datetimeFigureOut">
              <a:rPr lang="en-US" smtClean="0"/>
              <a:t>3/24/2012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42668372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B8B900-1B83-4948-9012-4C51BF7C0EC7}" type="datetimeFigureOut">
              <a:rPr lang="en-US" smtClean="0"/>
              <a:t>3/24/2012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3446877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B8B900-1B83-4948-9012-4C51BF7C0EC7}" type="datetimeFigureOut">
              <a:rPr lang="en-US" smtClean="0"/>
              <a:t>3/24/2012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268352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B8B900-1B83-4948-9012-4C51BF7C0EC7}" type="datetimeFigureOut">
              <a:rPr lang="en-US" smtClean="0"/>
              <a:t>3/24/2012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910207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B8B900-1B83-4948-9012-4C51BF7C0EC7}" type="datetimeFigureOut">
              <a:rPr lang="en-US" smtClean="0"/>
              <a:t>3/24/2012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552778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B8B900-1B83-4948-9012-4C51BF7C0EC7}" type="datetimeFigureOut">
              <a:rPr lang="en-US" smtClean="0"/>
              <a:t>3/24/2012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2787236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B8B900-1B83-4948-9012-4C51BF7C0EC7}" type="datetimeFigureOut">
              <a:rPr lang="en-US" smtClean="0"/>
              <a:t>3/24/2012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1572894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B8B900-1B83-4948-9012-4C51BF7C0EC7}" type="datetimeFigureOut">
              <a:rPr lang="en-US" smtClean="0"/>
              <a:t>3/24/2012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1219691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B8B900-1B83-4948-9012-4C51BF7C0EC7}" type="datetimeFigureOut">
              <a:rPr lang="en-US" smtClean="0"/>
              <a:t>3/24/2012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1354924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B8B900-1B83-4948-9012-4C51BF7C0EC7}" type="datetimeFigureOut">
              <a:rPr lang="en-US" smtClean="0"/>
              <a:t>3/24/2012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391492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B8B900-1B83-4948-9012-4C51BF7C0EC7}" type="datetimeFigureOut">
              <a:rPr lang="en-US" smtClean="0"/>
              <a:t>3/24/2012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F6B9A7-DCEB-D84E-9CF4-D65FC424A83C}" type="slidenum">
              <a:rPr lang="en-US" smtClean="0"/>
              <a:t>‹#›</a:t>
            </a:fld>
            <a:endParaRPr lang="en-US"/>
          </a:p>
        </p:txBody>
      </p:sp>
    </p:spTree>
    <p:extLst>
      <p:ext uri="{BB962C8B-B14F-4D97-AF65-F5344CB8AC3E}">
        <p14:creationId xmlns:p14="http://schemas.microsoft.com/office/powerpoint/2010/main" val="1941865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1"/>
          <p:cNvSpPr txBox="1">
            <a:spLocks noChangeArrowheads="1"/>
          </p:cNvSpPr>
          <p:nvPr/>
        </p:nvSpPr>
        <p:spPr bwMode="auto">
          <a:xfrm>
            <a:off x="557213" y="404813"/>
            <a:ext cx="8274050"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37931725" indent="-37474525" eaLnBrk="0" hangingPunct="0">
              <a:defRPr sz="2400">
                <a:solidFill>
                  <a:schemeClr val="tx1"/>
                </a:solidFill>
                <a:latin typeface="Arial" charset="0"/>
                <a:ea typeface="ヒラギノ角ゴ Pro W3" charset="0"/>
                <a:cs typeface="ヒラギノ角ゴ Pro W3" charset="0"/>
              </a:defRPr>
            </a:lvl2pPr>
            <a:lvl3pPr eaLnBrk="0" hangingPunct="0">
              <a:defRPr sz="2400">
                <a:solidFill>
                  <a:schemeClr val="tx1"/>
                </a:solidFill>
                <a:latin typeface="Arial" charset="0"/>
                <a:ea typeface="ヒラギノ角ゴ Pro W3" charset="0"/>
                <a:cs typeface="ヒラギノ角ゴ Pro W3" charset="0"/>
              </a:defRPr>
            </a:lvl3pPr>
            <a:lvl4pPr eaLnBrk="0" hangingPunct="0">
              <a:defRPr sz="2400">
                <a:solidFill>
                  <a:schemeClr val="tx1"/>
                </a:solidFill>
                <a:latin typeface="Arial" charset="0"/>
                <a:ea typeface="ヒラギノ角ゴ Pro W3" charset="0"/>
                <a:cs typeface="ヒラギノ角ゴ Pro W3" charset="0"/>
              </a:defRPr>
            </a:lvl4pPr>
            <a:lvl5pPr eaLnBrk="0" hangingPunct="0">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ctr" eaLnBrk="1" hangingPunct="1"/>
            <a:r>
              <a:rPr lang="en-US" sz="6000" dirty="0" smtClean="0"/>
              <a:t>RDG 567 &amp; </a:t>
            </a:r>
          </a:p>
          <a:p>
            <a:pPr algn="ctr" eaLnBrk="1" hangingPunct="1"/>
            <a:r>
              <a:rPr lang="en-US" sz="6000" dirty="0" smtClean="0"/>
              <a:t>RDG 568 </a:t>
            </a:r>
          </a:p>
          <a:p>
            <a:pPr algn="ctr" eaLnBrk="1" hangingPunct="1"/>
            <a:r>
              <a:rPr lang="en-US" sz="4000" dirty="0" smtClean="0"/>
              <a:t>(East Lyme Cohort)</a:t>
            </a:r>
          </a:p>
          <a:p>
            <a:pPr algn="ctr" eaLnBrk="1" hangingPunct="1"/>
            <a:r>
              <a:rPr lang="en-US" sz="4000" dirty="0" smtClean="0"/>
              <a:t>Session 3</a:t>
            </a:r>
            <a:endParaRPr lang="en-US" sz="4000" dirty="0"/>
          </a:p>
          <a:p>
            <a:pPr algn="ctr" eaLnBrk="1" hangingPunct="1"/>
            <a:endParaRPr lang="en-US" sz="3200" dirty="0"/>
          </a:p>
        </p:txBody>
      </p:sp>
      <p:pic>
        <p:nvPicPr>
          <p:cNvPr id="3" name="Picture 2"/>
          <p:cNvPicPr/>
          <p:nvPr/>
        </p:nvPicPr>
        <p:blipFill>
          <a:blip r:embed="rId3"/>
          <a:srcRect/>
          <a:stretch>
            <a:fillRect/>
          </a:stretch>
        </p:blipFill>
        <p:spPr bwMode="auto">
          <a:xfrm>
            <a:off x="2191461" y="3759578"/>
            <a:ext cx="4851834" cy="2262937"/>
          </a:xfrm>
          <a:prstGeom prst="rect">
            <a:avLst/>
          </a:prstGeom>
          <a:noFill/>
          <a:ln w="9525">
            <a:noFill/>
            <a:miter lim="800000"/>
            <a:headEnd/>
            <a:tailEnd/>
          </a:ln>
        </p:spPr>
      </p:pic>
    </p:spTree>
    <p:extLst>
      <p:ext uri="{BB962C8B-B14F-4D97-AF65-F5344CB8AC3E}">
        <p14:creationId xmlns:p14="http://schemas.microsoft.com/office/powerpoint/2010/main" val="26966952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0947" y="414421"/>
            <a:ext cx="8181474" cy="5761577"/>
          </a:xfrm>
          <a:prstGeom prst="rect">
            <a:avLst/>
          </a:prstGeom>
        </p:spPr>
        <p:txBody>
          <a:bodyPr wrap="square">
            <a:spAutoFit/>
          </a:bodyPr>
          <a:lstStyle/>
          <a:p>
            <a:pPr algn="ctr">
              <a:spcBef>
                <a:spcPct val="50000"/>
              </a:spcBef>
            </a:pPr>
            <a:r>
              <a:rPr lang="en-US" sz="2800" b="1" u="sng" dirty="0" smtClean="0">
                <a:latin typeface="Cooper Black" charset="0"/>
                <a:cs typeface="Arial" charset="0"/>
              </a:rPr>
              <a:t>Gray </a:t>
            </a:r>
            <a:r>
              <a:rPr lang="en-US" sz="2800" b="1" u="sng" dirty="0">
                <a:latin typeface="Cooper Black" charset="0"/>
                <a:cs typeface="Arial" charset="0"/>
              </a:rPr>
              <a:t>Oral Reading Tests, Fourth Edition</a:t>
            </a:r>
          </a:p>
          <a:p>
            <a:pPr>
              <a:spcBef>
                <a:spcPct val="50000"/>
              </a:spcBef>
            </a:pPr>
            <a:endParaRPr lang="en-US" sz="1600" b="1" u="sng" dirty="0">
              <a:latin typeface="Cooper Black" charset="0"/>
              <a:cs typeface="Arial" charset="0"/>
            </a:endParaRPr>
          </a:p>
          <a:p>
            <a:pPr marL="457200" indent="-457200">
              <a:spcBef>
                <a:spcPct val="50000"/>
              </a:spcBef>
              <a:buFont typeface="Arial"/>
              <a:buChar char="•"/>
            </a:pPr>
            <a:r>
              <a:rPr lang="en-US" sz="2800" b="1" dirty="0" smtClean="0">
                <a:cs typeface="Arial" charset="0"/>
              </a:rPr>
              <a:t>Measures </a:t>
            </a:r>
            <a:r>
              <a:rPr lang="en-US" sz="2800" b="1" dirty="0">
                <a:cs typeface="Arial" charset="0"/>
              </a:rPr>
              <a:t>oral reading skills of students from ages 6 through 18 using two parallel forms</a:t>
            </a:r>
          </a:p>
          <a:p>
            <a:pPr marL="457200" indent="-457200">
              <a:spcBef>
                <a:spcPct val="50000"/>
              </a:spcBef>
              <a:buFont typeface="Arial"/>
              <a:buChar char="•"/>
            </a:pPr>
            <a:r>
              <a:rPr lang="en-US" sz="2800" b="1" dirty="0" smtClean="0">
                <a:cs typeface="Arial" charset="0"/>
              </a:rPr>
              <a:t>Available </a:t>
            </a:r>
            <a:r>
              <a:rPr lang="en-US" sz="2800" b="1" dirty="0">
                <a:cs typeface="Arial" charset="0"/>
              </a:rPr>
              <a:t>scores include a fluency score derived from the readers performance rate and an oral reading comprehension score</a:t>
            </a:r>
          </a:p>
          <a:p>
            <a:pPr marL="457200" indent="-457200">
              <a:spcBef>
                <a:spcPct val="30000"/>
              </a:spcBef>
              <a:buFont typeface="Arial"/>
              <a:buChar char="•"/>
            </a:pPr>
            <a:r>
              <a:rPr lang="en-US" sz="2800" b="1" dirty="0" smtClean="0">
                <a:cs typeface="Arial" charset="0"/>
              </a:rPr>
              <a:t>Designed </a:t>
            </a:r>
            <a:r>
              <a:rPr lang="en-US" sz="2800" b="1" dirty="0">
                <a:cs typeface="Arial" charset="0"/>
              </a:rPr>
              <a:t>to identify students who are significantly behind in reading proficiency and who may benefit from interventions, the GORT4 also helps to pinpoint reading strengths and weaknesses and to document student progress in reading.</a:t>
            </a:r>
            <a:r>
              <a:rPr lang="en-US" sz="2800" dirty="0">
                <a:cs typeface="Arial" charset="0"/>
              </a:rPr>
              <a:t> </a:t>
            </a:r>
          </a:p>
        </p:txBody>
      </p:sp>
    </p:spTree>
    <p:extLst>
      <p:ext uri="{BB962C8B-B14F-4D97-AF65-F5344CB8AC3E}">
        <p14:creationId xmlns:p14="http://schemas.microsoft.com/office/powerpoint/2010/main" val="30398911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4105" y="280737"/>
            <a:ext cx="8488947" cy="5978560"/>
          </a:xfrm>
          <a:prstGeom prst="rect">
            <a:avLst/>
          </a:prstGeom>
        </p:spPr>
        <p:txBody>
          <a:bodyPr wrap="square">
            <a:spAutoFit/>
          </a:bodyPr>
          <a:lstStyle/>
          <a:p>
            <a:pPr algn="ctr">
              <a:spcBef>
                <a:spcPct val="50000"/>
              </a:spcBef>
            </a:pPr>
            <a:r>
              <a:rPr lang="en-US" sz="3600" b="1" u="sng" dirty="0">
                <a:solidFill>
                  <a:srgbClr val="000000"/>
                </a:solidFill>
                <a:latin typeface="Cooper Black" charset="0"/>
              </a:rPr>
              <a:t>Norm Referenced Reading Tests</a:t>
            </a:r>
          </a:p>
          <a:p>
            <a:pPr>
              <a:spcBef>
                <a:spcPct val="50000"/>
              </a:spcBef>
            </a:pPr>
            <a:endParaRPr lang="en-US" sz="700" dirty="0">
              <a:solidFill>
                <a:srgbClr val="000000"/>
              </a:solidFill>
              <a:latin typeface="Cooper Black" charset="0"/>
            </a:endParaRPr>
          </a:p>
          <a:p>
            <a:pPr algn="ctr">
              <a:spcBef>
                <a:spcPct val="50000"/>
              </a:spcBef>
            </a:pPr>
            <a:r>
              <a:rPr lang="en-US" sz="2800" b="1" u="sng" dirty="0">
                <a:solidFill>
                  <a:srgbClr val="000000"/>
                </a:solidFill>
                <a:latin typeface="Cooper Black" charset="0"/>
                <a:cs typeface="Arial" charset="0"/>
              </a:rPr>
              <a:t>Woodcock Reading Mastery Tests, Rev.</a:t>
            </a:r>
          </a:p>
          <a:p>
            <a:pPr marL="457200" indent="-457200">
              <a:spcBef>
                <a:spcPct val="50000"/>
              </a:spcBef>
              <a:buFont typeface="Arial"/>
              <a:buChar char="•"/>
            </a:pPr>
            <a:r>
              <a:rPr lang="en-US" sz="2800" dirty="0" smtClean="0">
                <a:solidFill>
                  <a:srgbClr val="000000"/>
                </a:solidFill>
                <a:cs typeface="Arial" charset="0"/>
              </a:rPr>
              <a:t>A </a:t>
            </a:r>
            <a:r>
              <a:rPr lang="en-US" sz="2800" dirty="0">
                <a:solidFill>
                  <a:srgbClr val="000000"/>
                </a:solidFill>
                <a:cs typeface="Arial" charset="0"/>
              </a:rPr>
              <a:t>diagnostic tool for assessing the reading skills of </a:t>
            </a:r>
            <a:r>
              <a:rPr lang="en-US" sz="2800" dirty="0" smtClean="0">
                <a:solidFill>
                  <a:srgbClr val="000000"/>
                </a:solidFill>
                <a:cs typeface="Arial" charset="0"/>
              </a:rPr>
              <a:t>students </a:t>
            </a:r>
            <a:r>
              <a:rPr lang="en-US" sz="2800" dirty="0">
                <a:solidFill>
                  <a:srgbClr val="000000"/>
                </a:solidFill>
                <a:cs typeface="Arial" charset="0"/>
              </a:rPr>
              <a:t>from kindergarten trough college and 	into adulthood</a:t>
            </a:r>
          </a:p>
          <a:p>
            <a:pPr marL="457200" indent="-457200">
              <a:spcBef>
                <a:spcPct val="50000"/>
              </a:spcBef>
              <a:buFont typeface="Arial"/>
              <a:buChar char="•"/>
            </a:pPr>
            <a:r>
              <a:rPr lang="en-US" sz="2800" dirty="0" smtClean="0">
                <a:solidFill>
                  <a:srgbClr val="000000"/>
                </a:solidFill>
                <a:cs typeface="Arial" charset="0"/>
              </a:rPr>
              <a:t>Designed </a:t>
            </a:r>
            <a:r>
              <a:rPr lang="en-US" sz="2800" dirty="0">
                <a:solidFill>
                  <a:srgbClr val="000000"/>
                </a:solidFill>
                <a:cs typeface="Arial" charset="0"/>
              </a:rPr>
              <a:t>the tests for educational diagnosticians, </a:t>
            </a:r>
            <a:r>
              <a:rPr lang="en-US" sz="2800" dirty="0" smtClean="0">
                <a:solidFill>
                  <a:srgbClr val="000000"/>
                </a:solidFill>
                <a:cs typeface="Arial" charset="0"/>
              </a:rPr>
              <a:t>reading </a:t>
            </a:r>
            <a:r>
              <a:rPr lang="en-US" sz="2800" dirty="0">
                <a:solidFill>
                  <a:srgbClr val="000000"/>
                </a:solidFill>
                <a:cs typeface="Arial" charset="0"/>
              </a:rPr>
              <a:t>specialists, and special </a:t>
            </a:r>
            <a:r>
              <a:rPr lang="en-US" sz="2800" dirty="0" smtClean="0">
                <a:solidFill>
                  <a:srgbClr val="000000"/>
                </a:solidFill>
                <a:cs typeface="Arial" charset="0"/>
              </a:rPr>
              <a:t>education teachers</a:t>
            </a:r>
            <a:r>
              <a:rPr lang="en-US" sz="2800" dirty="0">
                <a:solidFill>
                  <a:srgbClr val="000000"/>
                </a:solidFill>
                <a:cs typeface="Arial" charset="0"/>
              </a:rPr>
              <a:t>.</a:t>
            </a:r>
          </a:p>
          <a:p>
            <a:pPr marL="457200" indent="-457200">
              <a:spcBef>
                <a:spcPct val="50000"/>
              </a:spcBef>
              <a:buFont typeface="Arial"/>
              <a:buChar char="•"/>
            </a:pPr>
            <a:r>
              <a:rPr lang="en-US" sz="2800" dirty="0" smtClean="0">
                <a:solidFill>
                  <a:srgbClr val="000000"/>
                </a:solidFill>
                <a:cs typeface="Arial" charset="0"/>
              </a:rPr>
              <a:t>Form </a:t>
            </a:r>
            <a:r>
              <a:rPr lang="en-US" sz="2800" dirty="0">
                <a:solidFill>
                  <a:srgbClr val="000000"/>
                </a:solidFill>
                <a:cs typeface="Arial" charset="0"/>
              </a:rPr>
              <a:t>H contains 4 reading achievement </a:t>
            </a:r>
            <a:r>
              <a:rPr lang="en-US" sz="2800" dirty="0" smtClean="0">
                <a:solidFill>
                  <a:srgbClr val="000000"/>
                </a:solidFill>
                <a:cs typeface="Arial" charset="0"/>
              </a:rPr>
              <a:t>subtests </a:t>
            </a:r>
            <a:endParaRPr lang="en-US" sz="2800" dirty="0">
              <a:solidFill>
                <a:srgbClr val="000000"/>
              </a:solidFill>
              <a:cs typeface="Arial" charset="0"/>
            </a:endParaRPr>
          </a:p>
          <a:p>
            <a:pPr marL="457200" indent="-457200">
              <a:spcBef>
                <a:spcPct val="50000"/>
              </a:spcBef>
              <a:buFont typeface="Arial"/>
              <a:buChar char="•"/>
            </a:pPr>
            <a:r>
              <a:rPr lang="en-US" sz="2800" dirty="0" smtClean="0">
                <a:solidFill>
                  <a:srgbClr val="000000"/>
                </a:solidFill>
                <a:cs typeface="Arial" charset="0"/>
              </a:rPr>
              <a:t>Form </a:t>
            </a:r>
            <a:r>
              <a:rPr lang="en-US" sz="2800" dirty="0">
                <a:solidFill>
                  <a:srgbClr val="000000"/>
                </a:solidFill>
                <a:cs typeface="Arial" charset="0"/>
              </a:rPr>
              <a:t>G includes the 4 reading achievement 	subtests  </a:t>
            </a:r>
            <a:r>
              <a:rPr lang="en-US" sz="2800" dirty="0" smtClean="0">
                <a:solidFill>
                  <a:srgbClr val="000000"/>
                </a:solidFill>
                <a:cs typeface="Arial" charset="0"/>
              </a:rPr>
              <a:t>    &amp; </a:t>
            </a:r>
            <a:r>
              <a:rPr lang="en-US" sz="2800" dirty="0">
                <a:solidFill>
                  <a:srgbClr val="000000"/>
                </a:solidFill>
                <a:cs typeface="Arial" charset="0"/>
              </a:rPr>
              <a:t>3 readiness subtest</a:t>
            </a:r>
          </a:p>
        </p:txBody>
      </p:sp>
    </p:spTree>
    <p:extLst>
      <p:ext uri="{BB962C8B-B14F-4D97-AF65-F5344CB8AC3E}">
        <p14:creationId xmlns:p14="http://schemas.microsoft.com/office/powerpoint/2010/main" val="658490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8421" y="267369"/>
            <a:ext cx="8087895" cy="4185762"/>
          </a:xfrm>
          <a:prstGeom prst="rect">
            <a:avLst/>
          </a:prstGeom>
        </p:spPr>
        <p:txBody>
          <a:bodyPr wrap="square">
            <a:spAutoFit/>
          </a:bodyPr>
          <a:lstStyle/>
          <a:p>
            <a:pPr algn="ctr">
              <a:spcBef>
                <a:spcPct val="50000"/>
              </a:spcBef>
            </a:pPr>
            <a:r>
              <a:rPr lang="en-US" b="1" dirty="0">
                <a:solidFill>
                  <a:srgbClr val="FFFF00"/>
                </a:solidFill>
                <a:latin typeface="Cooper Black" charset="0"/>
              </a:rPr>
              <a:t> </a:t>
            </a:r>
            <a:r>
              <a:rPr lang="en-US" sz="2800" b="1" u="sng" dirty="0">
                <a:solidFill>
                  <a:srgbClr val="000000"/>
                </a:solidFill>
                <a:latin typeface="Cooper Black" charset="0"/>
                <a:cs typeface="Arial" charset="0"/>
              </a:rPr>
              <a:t>Test of Word Reading Efficiency</a:t>
            </a:r>
          </a:p>
          <a:p>
            <a:pPr algn="ctr">
              <a:spcBef>
                <a:spcPct val="50000"/>
              </a:spcBef>
            </a:pPr>
            <a:endParaRPr lang="en-US" sz="2800" b="1" u="sng" dirty="0">
              <a:solidFill>
                <a:srgbClr val="000000"/>
              </a:solidFill>
              <a:latin typeface="Cooper Black" charset="0"/>
              <a:cs typeface="Arial" charset="0"/>
            </a:endParaRPr>
          </a:p>
          <a:p>
            <a:pPr marL="457200" indent="-457200">
              <a:spcBef>
                <a:spcPct val="50000"/>
              </a:spcBef>
              <a:buFont typeface="Arial"/>
              <a:buChar char="•"/>
            </a:pPr>
            <a:r>
              <a:rPr lang="en-US" sz="2800" b="1" dirty="0" smtClean="0">
                <a:solidFill>
                  <a:srgbClr val="000000"/>
                </a:solidFill>
                <a:cs typeface="Arial" charset="0"/>
              </a:rPr>
              <a:t>Individually </a:t>
            </a:r>
            <a:r>
              <a:rPr lang="en-US" sz="2800" b="1" dirty="0">
                <a:solidFill>
                  <a:srgbClr val="000000"/>
                </a:solidFill>
                <a:cs typeface="Arial" charset="0"/>
              </a:rPr>
              <a:t>administered measure of word </a:t>
            </a:r>
            <a:r>
              <a:rPr lang="en-US" sz="2800" b="1" dirty="0" smtClean="0">
                <a:solidFill>
                  <a:srgbClr val="000000"/>
                </a:solidFill>
                <a:cs typeface="Arial" charset="0"/>
              </a:rPr>
              <a:t>reading </a:t>
            </a:r>
            <a:r>
              <a:rPr lang="en-US" sz="2800" b="1" dirty="0">
                <a:solidFill>
                  <a:srgbClr val="000000"/>
                </a:solidFill>
                <a:cs typeface="Arial" charset="0"/>
              </a:rPr>
              <a:t>accuracy and fluency for students 	from ages 6 through 24</a:t>
            </a:r>
          </a:p>
          <a:p>
            <a:pPr marL="457200" indent="-457200">
              <a:spcBef>
                <a:spcPct val="50000"/>
              </a:spcBef>
              <a:buFont typeface="Arial"/>
              <a:buChar char="•"/>
            </a:pPr>
            <a:r>
              <a:rPr lang="en-US" sz="2800" b="1" dirty="0" smtClean="0">
                <a:solidFill>
                  <a:srgbClr val="000000"/>
                </a:solidFill>
                <a:cs typeface="Arial" charset="0"/>
              </a:rPr>
              <a:t>Measures </a:t>
            </a:r>
            <a:r>
              <a:rPr lang="en-US" sz="2800" b="1" dirty="0">
                <a:solidFill>
                  <a:srgbClr val="000000"/>
                </a:solidFill>
                <a:cs typeface="Arial" charset="0"/>
              </a:rPr>
              <a:t>the ability to accurately recognize </a:t>
            </a:r>
            <a:r>
              <a:rPr lang="en-US" sz="2800" b="1" dirty="0" smtClean="0">
                <a:solidFill>
                  <a:srgbClr val="000000"/>
                </a:solidFill>
                <a:cs typeface="Arial" charset="0"/>
              </a:rPr>
              <a:t>familiar </a:t>
            </a:r>
            <a:r>
              <a:rPr lang="en-US" sz="2800" b="1" dirty="0">
                <a:solidFill>
                  <a:srgbClr val="000000"/>
                </a:solidFill>
                <a:cs typeface="Arial" charset="0"/>
              </a:rPr>
              <a:t>words as whole units or </a:t>
            </a:r>
            <a:r>
              <a:rPr lang="ja-JP" altLang="en-US" sz="2800" b="1" dirty="0">
                <a:solidFill>
                  <a:srgbClr val="000000"/>
                </a:solidFill>
                <a:cs typeface="Arial" charset="0"/>
              </a:rPr>
              <a:t>“</a:t>
            </a:r>
            <a:r>
              <a:rPr lang="en-US" sz="2800" b="1" dirty="0">
                <a:solidFill>
                  <a:srgbClr val="000000"/>
                </a:solidFill>
                <a:cs typeface="Arial" charset="0"/>
              </a:rPr>
              <a:t>sight 	words</a:t>
            </a:r>
            <a:r>
              <a:rPr lang="ja-JP" altLang="en-US" sz="2800" b="1" dirty="0">
                <a:solidFill>
                  <a:srgbClr val="000000"/>
                </a:solidFill>
                <a:cs typeface="Arial" charset="0"/>
              </a:rPr>
              <a:t>”</a:t>
            </a:r>
            <a:r>
              <a:rPr lang="en-US" sz="2800" b="1" dirty="0">
                <a:solidFill>
                  <a:srgbClr val="000000"/>
                </a:solidFill>
                <a:cs typeface="Arial" charset="0"/>
              </a:rPr>
              <a:t> and the ability to </a:t>
            </a:r>
            <a:r>
              <a:rPr lang="ja-JP" altLang="en-US" sz="2800" b="1" dirty="0">
                <a:solidFill>
                  <a:srgbClr val="000000"/>
                </a:solidFill>
                <a:cs typeface="Arial" charset="0"/>
              </a:rPr>
              <a:t>“</a:t>
            </a:r>
            <a:r>
              <a:rPr lang="en-US" sz="2800" b="1" dirty="0">
                <a:solidFill>
                  <a:srgbClr val="000000"/>
                </a:solidFill>
                <a:cs typeface="Arial" charset="0"/>
              </a:rPr>
              <a:t>sound out</a:t>
            </a:r>
            <a:r>
              <a:rPr lang="ja-JP" altLang="en-US" sz="2800" b="1" dirty="0">
                <a:solidFill>
                  <a:srgbClr val="000000"/>
                </a:solidFill>
                <a:cs typeface="Arial" charset="0"/>
              </a:rPr>
              <a:t>”</a:t>
            </a:r>
            <a:r>
              <a:rPr lang="en-US" sz="2800" b="1" dirty="0">
                <a:solidFill>
                  <a:srgbClr val="000000"/>
                </a:solidFill>
                <a:cs typeface="Arial" charset="0"/>
              </a:rPr>
              <a:t> words </a:t>
            </a:r>
            <a:r>
              <a:rPr lang="en-US" sz="2800" b="1" dirty="0" smtClean="0">
                <a:solidFill>
                  <a:srgbClr val="000000"/>
                </a:solidFill>
                <a:cs typeface="Arial" charset="0"/>
              </a:rPr>
              <a:t>quickly</a:t>
            </a:r>
            <a:endParaRPr lang="en-US" sz="2800" b="1" dirty="0">
              <a:solidFill>
                <a:srgbClr val="000000"/>
              </a:solidFill>
              <a:cs typeface="Arial" charset="0"/>
            </a:endParaRPr>
          </a:p>
        </p:txBody>
      </p:sp>
    </p:spTree>
    <p:extLst>
      <p:ext uri="{BB962C8B-B14F-4D97-AF65-F5344CB8AC3E}">
        <p14:creationId xmlns:p14="http://schemas.microsoft.com/office/powerpoint/2010/main" val="37740841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381000"/>
            <a:ext cx="7251700" cy="914400"/>
          </a:xfrm>
        </p:spPr>
        <p:txBody>
          <a:bodyPr/>
          <a:lstStyle/>
          <a:p>
            <a:pPr algn="l" eaLnBrk="1" hangingPunct="1"/>
            <a:r>
              <a:rPr lang="en-US" dirty="0">
                <a:latin typeface="Arial" charset="0"/>
              </a:rPr>
              <a:t> Typical Reading Difficulties</a:t>
            </a:r>
          </a:p>
        </p:txBody>
      </p:sp>
      <p:sp>
        <p:nvSpPr>
          <p:cNvPr id="10243" name="Rectangle 3"/>
          <p:cNvSpPr>
            <a:spLocks noGrp="1" noChangeArrowheads="1"/>
          </p:cNvSpPr>
          <p:nvPr>
            <p:ph type="body" idx="1"/>
          </p:nvPr>
        </p:nvSpPr>
        <p:spPr/>
        <p:txBody>
          <a:bodyPr/>
          <a:lstStyle/>
          <a:p>
            <a:r>
              <a:rPr lang="en-US" dirty="0">
                <a:latin typeface="Arial" charset="0"/>
              </a:rPr>
              <a:t>Comprehension – difficulty retelling or retaining information, difficulty understanding what is being </a:t>
            </a:r>
            <a:r>
              <a:rPr lang="en-US" dirty="0" smtClean="0">
                <a:latin typeface="Arial" charset="0"/>
              </a:rPr>
              <a:t>read</a:t>
            </a:r>
          </a:p>
          <a:p>
            <a:pPr marL="0" indent="0">
              <a:buNone/>
            </a:pPr>
            <a:endParaRPr lang="en-US" dirty="0">
              <a:latin typeface="Arial" charset="0"/>
            </a:endParaRPr>
          </a:p>
          <a:p>
            <a:r>
              <a:rPr lang="en-US" dirty="0">
                <a:latin typeface="Arial" charset="0"/>
              </a:rPr>
              <a:t>Vocabulary – difficulty understanding the meaning of words, especially in non-fiction</a:t>
            </a:r>
          </a:p>
        </p:txBody>
      </p:sp>
    </p:spTree>
    <p:extLst>
      <p:ext uri="{BB962C8B-B14F-4D97-AF65-F5344CB8AC3E}">
        <p14:creationId xmlns:p14="http://schemas.microsoft.com/office/powerpoint/2010/main" val="3664900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81000" y="152400"/>
            <a:ext cx="7099300" cy="914400"/>
          </a:xfrm>
        </p:spPr>
        <p:txBody>
          <a:bodyPr/>
          <a:lstStyle/>
          <a:p>
            <a:pPr algn="l" eaLnBrk="1" hangingPunct="1"/>
            <a:r>
              <a:rPr lang="en-US">
                <a:latin typeface="Arial" charset="0"/>
              </a:rPr>
              <a:t> Typical Reading Difficulties</a:t>
            </a:r>
          </a:p>
        </p:txBody>
      </p:sp>
      <p:sp>
        <p:nvSpPr>
          <p:cNvPr id="11267" name="Rectangle 3"/>
          <p:cNvSpPr>
            <a:spLocks noGrp="1" noChangeArrowheads="1"/>
          </p:cNvSpPr>
          <p:nvPr>
            <p:ph type="body" idx="1"/>
          </p:nvPr>
        </p:nvSpPr>
        <p:spPr>
          <a:xfrm>
            <a:off x="609600" y="1295400"/>
            <a:ext cx="7696200" cy="4191000"/>
          </a:xfrm>
        </p:spPr>
        <p:txBody>
          <a:bodyPr>
            <a:normAutofit fontScale="92500" lnSpcReduction="20000"/>
          </a:bodyPr>
          <a:lstStyle/>
          <a:p>
            <a:pPr>
              <a:lnSpc>
                <a:spcPct val="90000"/>
              </a:lnSpc>
            </a:pPr>
            <a:r>
              <a:rPr lang="en-US" dirty="0">
                <a:latin typeface="Arial" charset="0"/>
              </a:rPr>
              <a:t>Fluency – reading is halting without accuracy, speed, or </a:t>
            </a:r>
            <a:r>
              <a:rPr lang="en-US" dirty="0" smtClean="0">
                <a:latin typeface="Arial" charset="0"/>
              </a:rPr>
              <a:t>prosody</a:t>
            </a:r>
          </a:p>
          <a:p>
            <a:pPr marL="0" indent="0">
              <a:lnSpc>
                <a:spcPct val="90000"/>
              </a:lnSpc>
              <a:buNone/>
            </a:pPr>
            <a:endParaRPr lang="en-US" dirty="0">
              <a:latin typeface="Arial" charset="0"/>
            </a:endParaRPr>
          </a:p>
          <a:p>
            <a:pPr>
              <a:lnSpc>
                <a:spcPct val="90000"/>
              </a:lnSpc>
            </a:pPr>
            <a:r>
              <a:rPr lang="en-US" dirty="0">
                <a:latin typeface="Arial" charset="0"/>
              </a:rPr>
              <a:t>Phonics – difficulty with letter/sound correspondences, sight words, blending sounds/letters, etc</a:t>
            </a:r>
            <a:r>
              <a:rPr lang="en-US" dirty="0" smtClean="0">
                <a:latin typeface="Arial" charset="0"/>
              </a:rPr>
              <a:t>.</a:t>
            </a:r>
          </a:p>
          <a:p>
            <a:pPr marL="0" indent="0">
              <a:lnSpc>
                <a:spcPct val="90000"/>
              </a:lnSpc>
              <a:buNone/>
            </a:pPr>
            <a:endParaRPr lang="en-US" dirty="0">
              <a:latin typeface="Arial" charset="0"/>
            </a:endParaRPr>
          </a:p>
          <a:p>
            <a:pPr>
              <a:lnSpc>
                <a:spcPct val="90000"/>
              </a:lnSpc>
            </a:pPr>
            <a:r>
              <a:rPr lang="en-US" dirty="0">
                <a:latin typeface="Arial" charset="0"/>
              </a:rPr>
              <a:t>Phonemic Awareness – difficulty manipulating the individual sounds of language orally (rhyming, deleting sounds, segmenting, etc.)</a:t>
            </a:r>
          </a:p>
        </p:txBody>
      </p:sp>
    </p:spTree>
    <p:extLst>
      <p:ext uri="{BB962C8B-B14F-4D97-AF65-F5344CB8AC3E}">
        <p14:creationId xmlns:p14="http://schemas.microsoft.com/office/powerpoint/2010/main" val="26130564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28600" y="381000"/>
            <a:ext cx="7327900" cy="838200"/>
          </a:xfrm>
        </p:spPr>
        <p:txBody>
          <a:bodyPr/>
          <a:lstStyle/>
          <a:p>
            <a:pPr eaLnBrk="1" hangingPunct="1"/>
            <a:r>
              <a:rPr lang="en-US">
                <a:latin typeface="Arial" charset="0"/>
              </a:rPr>
              <a:t>Typical Reading Difficulties</a:t>
            </a:r>
          </a:p>
        </p:txBody>
      </p:sp>
      <p:sp>
        <p:nvSpPr>
          <p:cNvPr id="12291" name="Rectangle 3"/>
          <p:cNvSpPr>
            <a:spLocks noGrp="1" noChangeArrowheads="1"/>
          </p:cNvSpPr>
          <p:nvPr>
            <p:ph type="body" idx="1"/>
          </p:nvPr>
        </p:nvSpPr>
        <p:spPr>
          <a:xfrm>
            <a:off x="457200" y="1600200"/>
            <a:ext cx="7696200" cy="3657600"/>
          </a:xfrm>
        </p:spPr>
        <p:txBody>
          <a:bodyPr>
            <a:normAutofit fontScale="92500"/>
          </a:bodyPr>
          <a:lstStyle/>
          <a:p>
            <a:r>
              <a:rPr lang="en-US" dirty="0">
                <a:latin typeface="Arial" charset="0"/>
              </a:rPr>
              <a:t>Study Strategies – not having repair or fix-up strategies for comprehension and/or decoding; how to retain </a:t>
            </a:r>
            <a:r>
              <a:rPr lang="en-US" dirty="0" smtClean="0">
                <a:latin typeface="Arial" charset="0"/>
              </a:rPr>
              <a:t>information</a:t>
            </a:r>
          </a:p>
          <a:p>
            <a:pPr marL="0" indent="0">
              <a:buNone/>
            </a:pPr>
            <a:endParaRPr lang="en-US" dirty="0">
              <a:latin typeface="Arial" charset="0"/>
            </a:endParaRPr>
          </a:p>
          <a:p>
            <a:r>
              <a:rPr lang="en-US" dirty="0">
                <a:latin typeface="Arial" charset="0"/>
              </a:rPr>
              <a:t>Difficulty reading non-fiction materials more than fiction; understanding text structures in narrative or expository</a:t>
            </a:r>
          </a:p>
        </p:txBody>
      </p:sp>
    </p:spTree>
    <p:extLst>
      <p:ext uri="{BB962C8B-B14F-4D97-AF65-F5344CB8AC3E}">
        <p14:creationId xmlns:p14="http://schemas.microsoft.com/office/powerpoint/2010/main" val="42376433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032903" y="228600"/>
            <a:ext cx="6870700" cy="762000"/>
          </a:xfrm>
        </p:spPr>
        <p:txBody>
          <a:bodyPr/>
          <a:lstStyle/>
          <a:p>
            <a:pPr eaLnBrk="1" hangingPunct="1"/>
            <a:r>
              <a:rPr lang="en-US" dirty="0">
                <a:latin typeface="Arial" charset="0"/>
              </a:rPr>
              <a:t>Typical Writing Difficulties</a:t>
            </a:r>
          </a:p>
        </p:txBody>
      </p:sp>
      <p:sp>
        <p:nvSpPr>
          <p:cNvPr id="13315" name="Rectangle 3"/>
          <p:cNvSpPr>
            <a:spLocks noGrp="1" noChangeArrowheads="1"/>
          </p:cNvSpPr>
          <p:nvPr>
            <p:ph type="body" idx="1"/>
          </p:nvPr>
        </p:nvSpPr>
        <p:spPr>
          <a:xfrm>
            <a:off x="609600" y="1066800"/>
            <a:ext cx="7696200" cy="4800600"/>
          </a:xfrm>
        </p:spPr>
        <p:txBody>
          <a:bodyPr/>
          <a:lstStyle/>
          <a:p>
            <a:pPr>
              <a:lnSpc>
                <a:spcPct val="90000"/>
              </a:lnSpc>
            </a:pPr>
            <a:r>
              <a:rPr lang="en-US" sz="2800" dirty="0">
                <a:latin typeface="Arial" charset="0"/>
              </a:rPr>
              <a:t>Content – finding a topic, producing clear and focused writing, including relevant details and appropriate examples</a:t>
            </a:r>
          </a:p>
          <a:p>
            <a:pPr>
              <a:lnSpc>
                <a:spcPct val="90000"/>
              </a:lnSpc>
            </a:pPr>
            <a:r>
              <a:rPr lang="en-US" sz="2800" dirty="0">
                <a:latin typeface="Arial" charset="0"/>
              </a:rPr>
              <a:t>Organization – having good leads, connections between ideas, logical order, and/or a satisfying ending</a:t>
            </a:r>
          </a:p>
          <a:p>
            <a:pPr>
              <a:lnSpc>
                <a:spcPct val="90000"/>
              </a:lnSpc>
            </a:pPr>
            <a:r>
              <a:rPr lang="en-US" sz="2800" dirty="0">
                <a:latin typeface="Arial" charset="0"/>
              </a:rPr>
              <a:t>Style and Voice – limited vocabulary, needs precise word choices, author</a:t>
            </a:r>
            <a:r>
              <a:rPr lang="ja-JP" altLang="en-US" sz="2800" dirty="0">
                <a:latin typeface="Arial" charset="0"/>
              </a:rPr>
              <a:t>’</a:t>
            </a:r>
            <a:r>
              <a:rPr lang="en-US" sz="2800" dirty="0">
                <a:latin typeface="Arial" charset="0"/>
              </a:rPr>
              <a:t>s voice is missing</a:t>
            </a:r>
          </a:p>
          <a:p>
            <a:pPr>
              <a:lnSpc>
                <a:spcPct val="90000"/>
              </a:lnSpc>
            </a:pPr>
            <a:r>
              <a:rPr lang="en-US" sz="2800" dirty="0">
                <a:latin typeface="Arial" charset="0"/>
              </a:rPr>
              <a:t>Conventions – spelling, usage, capitalization, punctuation issues</a:t>
            </a:r>
          </a:p>
          <a:p>
            <a:pPr eaLnBrk="1" hangingPunct="1">
              <a:lnSpc>
                <a:spcPct val="90000"/>
              </a:lnSpc>
              <a:buFont typeface="Wingdings" charset="0"/>
              <a:buChar char="Ø"/>
            </a:pPr>
            <a:endParaRPr lang="en-US" sz="2800" dirty="0">
              <a:latin typeface="Arial" charset="0"/>
            </a:endParaRPr>
          </a:p>
        </p:txBody>
      </p:sp>
    </p:spTree>
    <p:extLst>
      <p:ext uri="{BB962C8B-B14F-4D97-AF65-F5344CB8AC3E}">
        <p14:creationId xmlns:p14="http://schemas.microsoft.com/office/powerpoint/2010/main" val="40133913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17500" y="215900"/>
            <a:ext cx="8496300" cy="6413500"/>
          </a:xfrm>
          <a:prstGeom prst="rect">
            <a:avLst/>
          </a:prstGeom>
        </p:spPr>
      </p:pic>
    </p:spTree>
    <p:extLst>
      <p:ext uri="{BB962C8B-B14F-4D97-AF65-F5344CB8AC3E}">
        <p14:creationId xmlns:p14="http://schemas.microsoft.com/office/powerpoint/2010/main" val="27812739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28700" y="787400"/>
            <a:ext cx="7086600" cy="5283200"/>
          </a:xfrm>
          <a:prstGeom prst="rect">
            <a:avLst/>
          </a:prstGeom>
        </p:spPr>
      </p:pic>
    </p:spTree>
    <p:extLst>
      <p:ext uri="{BB962C8B-B14F-4D97-AF65-F5344CB8AC3E}">
        <p14:creationId xmlns:p14="http://schemas.microsoft.com/office/powerpoint/2010/main" val="24627889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9322" y="775368"/>
            <a:ext cx="8715074" cy="5104732"/>
          </a:xfrm>
          <a:prstGeom prst="rect">
            <a:avLst/>
          </a:prstGeom>
        </p:spPr>
      </p:pic>
    </p:spTree>
    <p:extLst>
      <p:ext uri="{BB962C8B-B14F-4D97-AF65-F5344CB8AC3E}">
        <p14:creationId xmlns:p14="http://schemas.microsoft.com/office/powerpoint/2010/main" val="2264043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117600" y="0"/>
            <a:ext cx="6888035" cy="6858000"/>
          </a:xfrm>
          <a:prstGeom prst="rect">
            <a:avLst/>
          </a:prstGeom>
        </p:spPr>
      </p:pic>
    </p:spTree>
    <p:extLst>
      <p:ext uri="{BB962C8B-B14F-4D97-AF65-F5344CB8AC3E}">
        <p14:creationId xmlns:p14="http://schemas.microsoft.com/office/powerpoint/2010/main" val="38243483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3200" y="546100"/>
            <a:ext cx="8724900" cy="5765800"/>
          </a:xfrm>
          <a:prstGeom prst="rect">
            <a:avLst/>
          </a:prstGeom>
        </p:spPr>
      </p:pic>
    </p:spTree>
    <p:extLst>
      <p:ext uri="{BB962C8B-B14F-4D97-AF65-F5344CB8AC3E}">
        <p14:creationId xmlns:p14="http://schemas.microsoft.com/office/powerpoint/2010/main" val="18855429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81000" y="673100"/>
            <a:ext cx="8369300" cy="5499100"/>
          </a:xfrm>
          <a:prstGeom prst="rect">
            <a:avLst/>
          </a:prstGeom>
        </p:spPr>
      </p:pic>
    </p:spTree>
    <p:extLst>
      <p:ext uri="{BB962C8B-B14F-4D97-AF65-F5344CB8AC3E}">
        <p14:creationId xmlns:p14="http://schemas.microsoft.com/office/powerpoint/2010/main" val="27336934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8600" y="419100"/>
            <a:ext cx="8686800" cy="6019800"/>
          </a:xfrm>
          <a:prstGeom prst="rect">
            <a:avLst/>
          </a:prstGeom>
        </p:spPr>
      </p:pic>
    </p:spTree>
    <p:extLst>
      <p:ext uri="{BB962C8B-B14F-4D97-AF65-F5344CB8AC3E}">
        <p14:creationId xmlns:p14="http://schemas.microsoft.com/office/powerpoint/2010/main" val="40226776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1617" y="949158"/>
            <a:ext cx="9022279" cy="4442995"/>
          </a:xfrm>
          <a:prstGeom prst="rect">
            <a:avLst/>
          </a:prstGeom>
        </p:spPr>
      </p:pic>
    </p:spTree>
    <p:extLst>
      <p:ext uri="{BB962C8B-B14F-4D97-AF65-F5344CB8AC3E}">
        <p14:creationId xmlns:p14="http://schemas.microsoft.com/office/powerpoint/2010/main" val="310009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3897" y="126501"/>
            <a:ext cx="8639363" cy="6198099"/>
          </a:xfrm>
          <a:prstGeom prst="rect">
            <a:avLst/>
          </a:prstGeom>
        </p:spPr>
      </p:pic>
    </p:spTree>
    <p:extLst>
      <p:ext uri="{BB962C8B-B14F-4D97-AF65-F5344CB8AC3E}">
        <p14:creationId xmlns:p14="http://schemas.microsoft.com/office/powerpoint/2010/main" val="4225435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0633" y="207339"/>
            <a:ext cx="8544780" cy="6091862"/>
          </a:xfrm>
          <a:prstGeom prst="rect">
            <a:avLst/>
          </a:prstGeom>
        </p:spPr>
      </p:pic>
    </p:spTree>
    <p:extLst>
      <p:ext uri="{BB962C8B-B14F-4D97-AF65-F5344CB8AC3E}">
        <p14:creationId xmlns:p14="http://schemas.microsoft.com/office/powerpoint/2010/main" val="18835365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80736" y="135661"/>
            <a:ext cx="8515684" cy="6541227"/>
          </a:xfrm>
          <a:prstGeom prst="rect">
            <a:avLst/>
          </a:prstGeom>
        </p:spPr>
      </p:pic>
    </p:spTree>
    <p:extLst>
      <p:ext uri="{BB962C8B-B14F-4D97-AF65-F5344CB8AC3E}">
        <p14:creationId xmlns:p14="http://schemas.microsoft.com/office/powerpoint/2010/main" val="38005397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6737" y="855579"/>
            <a:ext cx="6350000" cy="3785652"/>
          </a:xfrm>
          <a:prstGeom prst="rect">
            <a:avLst/>
          </a:prstGeom>
          <a:noFill/>
        </p:spPr>
        <p:txBody>
          <a:bodyPr wrap="square" rtlCol="0">
            <a:spAutoFit/>
          </a:bodyPr>
          <a:lstStyle/>
          <a:p>
            <a:pPr algn="ctr"/>
            <a:r>
              <a:rPr lang="en-US" sz="8000" dirty="0" smtClean="0"/>
              <a:t>DIBELS Modules </a:t>
            </a:r>
          </a:p>
          <a:p>
            <a:pPr algn="ctr"/>
            <a:r>
              <a:rPr lang="en-US" sz="8000" dirty="0" smtClean="0"/>
              <a:t>Two and Three</a:t>
            </a:r>
            <a:endParaRPr lang="en-US" sz="8000" dirty="0"/>
          </a:p>
        </p:txBody>
      </p:sp>
    </p:spTree>
    <p:extLst>
      <p:ext uri="{BB962C8B-B14F-4D97-AF65-F5344CB8AC3E}">
        <p14:creationId xmlns:p14="http://schemas.microsoft.com/office/powerpoint/2010/main" val="1403405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87500" y="114300"/>
            <a:ext cx="5956300" cy="6616700"/>
          </a:xfrm>
          <a:prstGeom prst="rect">
            <a:avLst/>
          </a:prstGeom>
        </p:spPr>
      </p:pic>
    </p:spTree>
    <p:extLst>
      <p:ext uri="{BB962C8B-B14F-4D97-AF65-F5344CB8AC3E}">
        <p14:creationId xmlns:p14="http://schemas.microsoft.com/office/powerpoint/2010/main" val="3460274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562659205"/>
              </p:ext>
            </p:extLst>
          </p:nvPr>
        </p:nvGraphicFramePr>
        <p:xfrm>
          <a:off x="1524000" y="1397000"/>
          <a:ext cx="6096000" cy="4851400"/>
        </p:xfrm>
        <a:graphic>
          <a:graphicData uri="http://schemas.openxmlformats.org/drawingml/2006/table">
            <a:tbl>
              <a:tblPr firstRow="1" bandRow="1">
                <a:tableStyleId>{5940675A-B579-460E-94D1-54222C63F5DA}</a:tableStyleId>
              </a:tblPr>
              <a:tblGrid>
                <a:gridCol w="2032000"/>
                <a:gridCol w="2032000"/>
                <a:gridCol w="2032000"/>
              </a:tblGrid>
              <a:tr h="370840">
                <a:tc>
                  <a:txBody>
                    <a:bodyPr/>
                    <a:lstStyle/>
                    <a:p>
                      <a:r>
                        <a:rPr lang="en-US" dirty="0" smtClean="0"/>
                        <a:t>Home</a:t>
                      </a:r>
                      <a:endParaRPr lang="en-US" dirty="0"/>
                    </a:p>
                  </a:txBody>
                  <a:tcPr/>
                </a:tc>
                <a:tc>
                  <a:txBody>
                    <a:bodyPr/>
                    <a:lstStyle/>
                    <a:p>
                      <a:r>
                        <a:rPr lang="en-US" dirty="0" smtClean="0"/>
                        <a:t>School</a:t>
                      </a:r>
                      <a:endParaRPr lang="en-US" dirty="0"/>
                    </a:p>
                  </a:txBody>
                  <a:tcPr/>
                </a:tc>
                <a:tc>
                  <a:txBody>
                    <a:bodyPr/>
                    <a:lstStyle/>
                    <a:p>
                      <a:r>
                        <a:rPr lang="en-US" dirty="0" smtClean="0"/>
                        <a:t>Student</a:t>
                      </a:r>
                      <a:endParaRPr lang="en-US" dirty="0"/>
                    </a:p>
                  </a:txBody>
                  <a:tcPr/>
                </a:tc>
              </a:tr>
              <a:tr h="370840">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a:p>
                  </a:txBody>
                  <a:tcPr/>
                </a:tc>
                <a:tc>
                  <a:txBody>
                    <a:bodyPr/>
                    <a:lstStyle/>
                    <a:p>
                      <a:endParaRPr lang="en-US"/>
                    </a:p>
                  </a:txBody>
                  <a:tcPr/>
                </a:tc>
              </a:tr>
            </a:tbl>
          </a:graphicData>
        </a:graphic>
      </p:graphicFrame>
      <p:sp>
        <p:nvSpPr>
          <p:cNvPr id="3" name="TextBox 2"/>
          <p:cNvSpPr txBox="1"/>
          <p:nvPr/>
        </p:nvSpPr>
        <p:spPr>
          <a:xfrm>
            <a:off x="1254642" y="510363"/>
            <a:ext cx="6365357" cy="584775"/>
          </a:xfrm>
          <a:prstGeom prst="rect">
            <a:avLst/>
          </a:prstGeom>
          <a:noFill/>
        </p:spPr>
        <p:txBody>
          <a:bodyPr wrap="square" rtlCol="0">
            <a:spAutoFit/>
          </a:bodyPr>
          <a:lstStyle/>
          <a:p>
            <a:pPr algn="ctr"/>
            <a:r>
              <a:rPr lang="en-US" sz="3200" dirty="0" smtClean="0"/>
              <a:t>What Can Be Learned From Each?</a:t>
            </a:r>
            <a:endParaRPr lang="en-US" sz="3200" dirty="0"/>
          </a:p>
        </p:txBody>
      </p:sp>
    </p:spTree>
    <p:extLst>
      <p:ext uri="{BB962C8B-B14F-4D97-AF65-F5344CB8AC3E}">
        <p14:creationId xmlns:p14="http://schemas.microsoft.com/office/powerpoint/2010/main" val="2376894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732895" y="177490"/>
            <a:ext cx="5793956" cy="6650454"/>
          </a:xfrm>
          <a:prstGeom prst="rect">
            <a:avLst/>
          </a:prstGeom>
        </p:spPr>
      </p:pic>
    </p:spTree>
    <p:extLst>
      <p:ext uri="{BB962C8B-B14F-4D97-AF65-F5344CB8AC3E}">
        <p14:creationId xmlns:p14="http://schemas.microsoft.com/office/powerpoint/2010/main" val="3885401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09111" y="63673"/>
            <a:ext cx="4770485" cy="6794327"/>
          </a:xfrm>
          <a:prstGeom prst="rect">
            <a:avLst/>
          </a:prstGeom>
        </p:spPr>
      </p:pic>
    </p:spTree>
    <p:extLst>
      <p:ext uri="{BB962C8B-B14F-4D97-AF65-F5344CB8AC3E}">
        <p14:creationId xmlns:p14="http://schemas.microsoft.com/office/powerpoint/2010/main" val="276504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4317" y="320842"/>
            <a:ext cx="8448842" cy="5127558"/>
          </a:xfrm>
          <a:prstGeom prst="rect">
            <a:avLst/>
          </a:prstGeom>
        </p:spPr>
        <p:txBody>
          <a:bodyPr wrap="square">
            <a:spAutoFit/>
          </a:bodyPr>
          <a:lstStyle/>
          <a:p>
            <a:pPr algn="ctr">
              <a:spcBef>
                <a:spcPct val="50000"/>
              </a:spcBef>
            </a:pPr>
            <a:r>
              <a:rPr lang="en-US" sz="3600" b="1" u="sng" dirty="0" smtClean="0">
                <a:solidFill>
                  <a:srgbClr val="000000"/>
                </a:solidFill>
                <a:latin typeface="Cooper Black" charset="0"/>
              </a:rPr>
              <a:t>Norm</a:t>
            </a:r>
            <a:r>
              <a:rPr lang="en-US" sz="3600" b="1" u="sng" dirty="0">
                <a:solidFill>
                  <a:srgbClr val="000000"/>
                </a:solidFill>
                <a:latin typeface="Cooper Black" charset="0"/>
              </a:rPr>
              <a:t>-Referenced Reading Tests</a:t>
            </a:r>
          </a:p>
          <a:p>
            <a:pPr>
              <a:spcBef>
                <a:spcPct val="50000"/>
              </a:spcBef>
            </a:pPr>
            <a:r>
              <a:rPr lang="en-US" sz="2800" b="1" dirty="0">
                <a:solidFill>
                  <a:srgbClr val="000000"/>
                </a:solidFill>
                <a:cs typeface="Arial" charset="0"/>
              </a:rPr>
              <a:t>The single-skill diagnostic instruments provide the most in-depth assessment information.  Special educators, diagnosticians, psychologists, reading specialists, and other professionals often use single-skill diagnostic tests when they:</a:t>
            </a:r>
            <a:endParaRPr lang="en-US" sz="2800" b="1" dirty="0">
              <a:solidFill>
                <a:srgbClr val="000000"/>
              </a:solidFill>
              <a:cs typeface="Times New Roman" charset="0"/>
            </a:endParaRPr>
          </a:p>
          <a:p>
            <a:pPr marL="457200" indent="-457200">
              <a:spcBef>
                <a:spcPct val="30000"/>
              </a:spcBef>
              <a:buFont typeface="Arial"/>
              <a:buChar char="•"/>
            </a:pPr>
            <a:r>
              <a:rPr lang="en-US" sz="2800" b="1" dirty="0">
                <a:solidFill>
                  <a:srgbClr val="000000"/>
                </a:solidFill>
                <a:cs typeface="Times New Roman" charset="0"/>
              </a:rPr>
              <a:t>        </a:t>
            </a:r>
            <a:r>
              <a:rPr lang="en-US" sz="2800" b="1" dirty="0" smtClean="0">
                <a:solidFill>
                  <a:srgbClr val="000000"/>
                </a:solidFill>
                <a:cs typeface="Arial" charset="0"/>
              </a:rPr>
              <a:t>need </a:t>
            </a:r>
            <a:r>
              <a:rPr lang="en-US" sz="2800" b="1" dirty="0">
                <a:solidFill>
                  <a:srgbClr val="000000"/>
                </a:solidFill>
                <a:cs typeface="Arial" charset="0"/>
              </a:rPr>
              <a:t>detailed information to identify 	 		specific reading problems</a:t>
            </a:r>
            <a:endParaRPr lang="en-US" sz="2800" b="1" dirty="0">
              <a:solidFill>
                <a:srgbClr val="000000"/>
              </a:solidFill>
              <a:cs typeface="Times New Roman" charset="0"/>
            </a:endParaRPr>
          </a:p>
          <a:p>
            <a:pPr marL="457200" indent="-457200">
              <a:spcBef>
                <a:spcPct val="30000"/>
              </a:spcBef>
              <a:buFont typeface="Arial"/>
              <a:buChar char="•"/>
            </a:pPr>
            <a:r>
              <a:rPr lang="en-US" sz="2800" b="1" dirty="0">
                <a:solidFill>
                  <a:srgbClr val="000000"/>
                </a:solidFill>
                <a:cs typeface="Times New Roman" charset="0"/>
              </a:rPr>
              <a:t>        </a:t>
            </a:r>
            <a:r>
              <a:rPr lang="en-US" sz="2800" b="1" dirty="0" smtClean="0">
                <a:solidFill>
                  <a:srgbClr val="000000"/>
                </a:solidFill>
                <a:cs typeface="Arial" charset="0"/>
              </a:rPr>
              <a:t>to </a:t>
            </a:r>
            <a:r>
              <a:rPr lang="en-US" sz="2800" b="1" dirty="0">
                <a:solidFill>
                  <a:srgbClr val="000000"/>
                </a:solidFill>
                <a:cs typeface="Arial" charset="0"/>
              </a:rPr>
              <a:t>develop instructional objectives, and </a:t>
            </a:r>
          </a:p>
          <a:p>
            <a:pPr marL="457200" indent="-457200">
              <a:spcBef>
                <a:spcPct val="30000"/>
              </a:spcBef>
              <a:buFont typeface="Arial"/>
              <a:buChar char="•"/>
            </a:pPr>
            <a:r>
              <a:rPr lang="en-US" sz="2800" b="1" dirty="0">
                <a:solidFill>
                  <a:srgbClr val="000000"/>
                </a:solidFill>
                <a:cs typeface="Arial" charset="0"/>
              </a:rPr>
              <a:t>        </a:t>
            </a:r>
            <a:r>
              <a:rPr lang="en-US" sz="2800" b="1" dirty="0" smtClean="0">
                <a:solidFill>
                  <a:srgbClr val="000000"/>
                </a:solidFill>
                <a:cs typeface="Arial" charset="0"/>
              </a:rPr>
              <a:t>to </a:t>
            </a:r>
            <a:r>
              <a:rPr lang="en-US" sz="2800" b="1" dirty="0">
                <a:solidFill>
                  <a:srgbClr val="000000"/>
                </a:solidFill>
                <a:cs typeface="Arial" charset="0"/>
              </a:rPr>
              <a:t>create intervention activities. </a:t>
            </a:r>
            <a:endParaRPr lang="en-US" sz="2800" b="1" dirty="0">
              <a:solidFill>
                <a:srgbClr val="000000"/>
              </a:solidFill>
            </a:endParaRPr>
          </a:p>
        </p:txBody>
      </p:sp>
    </p:spTree>
    <p:extLst>
      <p:ext uri="{BB962C8B-B14F-4D97-AF65-F5344CB8AC3E}">
        <p14:creationId xmlns:p14="http://schemas.microsoft.com/office/powerpoint/2010/main" val="3163695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843" y="93587"/>
            <a:ext cx="8569158" cy="6740306"/>
          </a:xfrm>
          <a:prstGeom prst="rect">
            <a:avLst/>
          </a:prstGeom>
        </p:spPr>
        <p:txBody>
          <a:bodyPr wrap="square">
            <a:spAutoFit/>
          </a:bodyPr>
          <a:lstStyle/>
          <a:p>
            <a:pPr algn="ctr">
              <a:spcBef>
                <a:spcPct val="50000"/>
              </a:spcBef>
            </a:pPr>
            <a:r>
              <a:rPr lang="en-US" sz="4000" b="1" u="sng" dirty="0">
                <a:solidFill>
                  <a:srgbClr val="000000"/>
                </a:solidFill>
                <a:latin typeface="Cooper Black" charset="0"/>
              </a:rPr>
              <a:t>Norm Referenced Reading Tests</a:t>
            </a:r>
          </a:p>
          <a:p>
            <a:pPr algn="ctr">
              <a:spcBef>
                <a:spcPct val="50000"/>
              </a:spcBef>
            </a:pPr>
            <a:endParaRPr lang="en-US" sz="1000" b="1" u="sng" dirty="0">
              <a:solidFill>
                <a:srgbClr val="000000"/>
              </a:solidFill>
              <a:latin typeface="Cooper Black" charset="0"/>
            </a:endParaRPr>
          </a:p>
          <a:p>
            <a:pPr marL="457200" indent="-457200">
              <a:spcBef>
                <a:spcPct val="50000"/>
              </a:spcBef>
              <a:buFont typeface="Arial"/>
              <a:buChar char="•"/>
            </a:pPr>
            <a:r>
              <a:rPr lang="en-US" sz="3200" dirty="0">
                <a:solidFill>
                  <a:srgbClr val="000000"/>
                </a:solidFill>
                <a:cs typeface="Arial" charset="0"/>
              </a:rPr>
              <a:t>Norm-referenced reading tests are useful in identifying specific reading problems, developing instructional objectives, creating intervention activities, measuring progress, and making staffing and placement decisions.  </a:t>
            </a:r>
          </a:p>
          <a:p>
            <a:pPr marL="457200" indent="-457200">
              <a:spcBef>
                <a:spcPct val="50000"/>
              </a:spcBef>
              <a:buFont typeface="Arial"/>
              <a:buChar char="•"/>
            </a:pPr>
            <a:r>
              <a:rPr lang="en-US" sz="3200" dirty="0">
                <a:solidFill>
                  <a:srgbClr val="000000"/>
                </a:solidFill>
                <a:cs typeface="Arial" charset="0"/>
              </a:rPr>
              <a:t>Available norm-referenced instruments include wide-range screening tests as well as comprehensive diagnostic tools.  </a:t>
            </a:r>
          </a:p>
          <a:p>
            <a:pPr marL="457200" indent="-457200">
              <a:spcBef>
                <a:spcPct val="50000"/>
              </a:spcBef>
              <a:buFont typeface="Arial"/>
              <a:buChar char="•"/>
            </a:pPr>
            <a:r>
              <a:rPr lang="en-US" sz="3200" dirty="0">
                <a:solidFill>
                  <a:srgbClr val="000000"/>
                </a:solidFill>
                <a:cs typeface="Arial" charset="0"/>
              </a:rPr>
              <a:t>The screening tests provide an overview of reading performance.</a:t>
            </a:r>
          </a:p>
        </p:txBody>
      </p:sp>
    </p:spTree>
    <p:extLst>
      <p:ext uri="{BB962C8B-B14F-4D97-AF65-F5344CB8AC3E}">
        <p14:creationId xmlns:p14="http://schemas.microsoft.com/office/powerpoint/2010/main" val="1910954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ext Box 2"/>
          <p:cNvSpPr txBox="1">
            <a:spLocks noChangeArrowheads="1"/>
          </p:cNvSpPr>
          <p:nvPr/>
        </p:nvSpPr>
        <p:spPr bwMode="auto">
          <a:xfrm>
            <a:off x="152400" y="209550"/>
            <a:ext cx="91440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0" hangingPunct="0">
              <a:spcBef>
                <a:spcPct val="50000"/>
              </a:spcBef>
            </a:pPr>
            <a:r>
              <a:rPr lang="en-US" sz="3200" dirty="0">
                <a:solidFill>
                  <a:srgbClr val="000000"/>
                </a:solidFill>
              </a:rPr>
              <a:t>Relationship between Vocabulary Score (PPVT) measures in Kindergarten and later reading comprehension</a:t>
            </a:r>
          </a:p>
        </p:txBody>
      </p:sp>
      <p:sp>
        <p:nvSpPr>
          <p:cNvPr id="140291" name="Text Box 3"/>
          <p:cNvSpPr txBox="1">
            <a:spLocks noChangeArrowheads="1"/>
          </p:cNvSpPr>
          <p:nvPr/>
        </p:nvSpPr>
        <p:spPr bwMode="auto">
          <a:xfrm>
            <a:off x="2133600" y="2209800"/>
            <a:ext cx="4495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514350" indent="-514350">
              <a:defRPr sz="2400">
                <a:solidFill>
                  <a:schemeClr val="tx1"/>
                </a:solidFill>
                <a:latin typeface="Times New Roman" charset="0"/>
                <a:ea typeface="ＭＳ Ｐゴシック" charset="0"/>
              </a:defRPr>
            </a:lvl1pPr>
            <a:lvl2pPr marL="628650">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fontAlgn="base">
              <a:spcBef>
                <a:spcPct val="0"/>
              </a:spcBef>
              <a:spcAft>
                <a:spcPct val="0"/>
              </a:spcAft>
              <a:defRPr sz="2400">
                <a:solidFill>
                  <a:schemeClr val="tx1"/>
                </a:solidFill>
                <a:latin typeface="Times New Roman" charset="0"/>
                <a:ea typeface="ＭＳ Ｐゴシック" charset="0"/>
              </a:defRPr>
            </a:lvl6pPr>
            <a:lvl7pPr fontAlgn="base">
              <a:spcBef>
                <a:spcPct val="0"/>
              </a:spcBef>
              <a:spcAft>
                <a:spcPct val="0"/>
              </a:spcAft>
              <a:defRPr sz="2400">
                <a:solidFill>
                  <a:schemeClr val="tx1"/>
                </a:solidFill>
                <a:latin typeface="Times New Roman" charset="0"/>
                <a:ea typeface="ＭＳ Ｐゴシック" charset="0"/>
              </a:defRPr>
            </a:lvl7pPr>
            <a:lvl8pPr fontAlgn="base">
              <a:spcBef>
                <a:spcPct val="0"/>
              </a:spcBef>
              <a:spcAft>
                <a:spcPct val="0"/>
              </a:spcAft>
              <a:defRPr sz="2400">
                <a:solidFill>
                  <a:schemeClr val="tx1"/>
                </a:solidFill>
                <a:latin typeface="Times New Roman" charset="0"/>
                <a:ea typeface="ＭＳ Ｐゴシック" charset="0"/>
              </a:defRPr>
            </a:lvl8pPr>
            <a:lvl9pPr fontAlgn="base">
              <a:spcBef>
                <a:spcPct val="0"/>
              </a:spcBef>
              <a:spcAft>
                <a:spcPct val="0"/>
              </a:spcAft>
              <a:defRPr sz="2400">
                <a:solidFill>
                  <a:schemeClr val="tx1"/>
                </a:solidFill>
                <a:latin typeface="Times New Roman" charset="0"/>
                <a:ea typeface="ＭＳ Ｐゴシック" charset="0"/>
              </a:defRPr>
            </a:lvl9pPr>
          </a:lstStyle>
          <a:p>
            <a:pPr eaLnBrk="0" hangingPunct="0">
              <a:spcBef>
                <a:spcPct val="50000"/>
              </a:spcBef>
            </a:pPr>
            <a:r>
              <a:rPr lang="en-US" sz="2800" dirty="0">
                <a:solidFill>
                  <a:srgbClr val="000000"/>
                </a:solidFill>
                <a:latin typeface="+mn-lt"/>
              </a:rPr>
              <a:t>End of Grade One -- .45</a:t>
            </a:r>
          </a:p>
        </p:txBody>
      </p:sp>
      <p:sp>
        <p:nvSpPr>
          <p:cNvPr id="140292" name="Text Box 4"/>
          <p:cNvSpPr txBox="1">
            <a:spLocks noChangeArrowheads="1"/>
          </p:cNvSpPr>
          <p:nvPr/>
        </p:nvSpPr>
        <p:spPr bwMode="auto">
          <a:xfrm>
            <a:off x="2057400" y="3048000"/>
            <a:ext cx="44958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514350" indent="-514350">
              <a:defRPr sz="2400">
                <a:solidFill>
                  <a:schemeClr val="tx1"/>
                </a:solidFill>
                <a:latin typeface="Times New Roman" charset="0"/>
                <a:ea typeface="ＭＳ Ｐゴシック" charset="0"/>
              </a:defRPr>
            </a:lvl1pPr>
            <a:lvl2pPr marL="628650">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fontAlgn="base">
              <a:spcBef>
                <a:spcPct val="0"/>
              </a:spcBef>
              <a:spcAft>
                <a:spcPct val="0"/>
              </a:spcAft>
              <a:defRPr sz="2400">
                <a:solidFill>
                  <a:schemeClr val="tx1"/>
                </a:solidFill>
                <a:latin typeface="Times New Roman" charset="0"/>
                <a:ea typeface="ＭＳ Ｐゴシック" charset="0"/>
              </a:defRPr>
            </a:lvl6pPr>
            <a:lvl7pPr fontAlgn="base">
              <a:spcBef>
                <a:spcPct val="0"/>
              </a:spcBef>
              <a:spcAft>
                <a:spcPct val="0"/>
              </a:spcAft>
              <a:defRPr sz="2400">
                <a:solidFill>
                  <a:schemeClr val="tx1"/>
                </a:solidFill>
                <a:latin typeface="Times New Roman" charset="0"/>
                <a:ea typeface="ＭＳ Ｐゴシック" charset="0"/>
              </a:defRPr>
            </a:lvl7pPr>
            <a:lvl8pPr fontAlgn="base">
              <a:spcBef>
                <a:spcPct val="0"/>
              </a:spcBef>
              <a:spcAft>
                <a:spcPct val="0"/>
              </a:spcAft>
              <a:defRPr sz="2400">
                <a:solidFill>
                  <a:schemeClr val="tx1"/>
                </a:solidFill>
                <a:latin typeface="Times New Roman" charset="0"/>
                <a:ea typeface="ＭＳ Ｐゴシック" charset="0"/>
              </a:defRPr>
            </a:lvl8pPr>
            <a:lvl9pPr fontAlgn="base">
              <a:spcBef>
                <a:spcPct val="0"/>
              </a:spcBef>
              <a:spcAft>
                <a:spcPct val="0"/>
              </a:spcAft>
              <a:defRPr sz="2400">
                <a:solidFill>
                  <a:schemeClr val="tx1"/>
                </a:solidFill>
                <a:latin typeface="Times New Roman" charset="0"/>
                <a:ea typeface="ＭＳ Ｐゴシック" charset="0"/>
              </a:defRPr>
            </a:lvl9pPr>
          </a:lstStyle>
          <a:p>
            <a:pPr eaLnBrk="0" hangingPunct="0">
              <a:spcBef>
                <a:spcPct val="50000"/>
              </a:spcBef>
            </a:pPr>
            <a:r>
              <a:rPr lang="en-US" sz="2800" dirty="0">
                <a:solidFill>
                  <a:srgbClr val="000000"/>
                </a:solidFill>
                <a:latin typeface="+mn-lt"/>
              </a:rPr>
              <a:t>End of Grade Four -- .62</a:t>
            </a:r>
          </a:p>
        </p:txBody>
      </p:sp>
      <p:sp>
        <p:nvSpPr>
          <p:cNvPr id="140293" name="Text Box 5"/>
          <p:cNvSpPr txBox="1">
            <a:spLocks noChangeArrowheads="1"/>
          </p:cNvSpPr>
          <p:nvPr/>
        </p:nvSpPr>
        <p:spPr bwMode="auto">
          <a:xfrm>
            <a:off x="2057400" y="3900488"/>
            <a:ext cx="44958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514350" indent="-514350">
              <a:defRPr sz="2400">
                <a:solidFill>
                  <a:schemeClr val="tx1"/>
                </a:solidFill>
                <a:latin typeface="Times New Roman" charset="0"/>
                <a:ea typeface="ＭＳ Ｐゴシック" charset="0"/>
              </a:defRPr>
            </a:lvl1pPr>
            <a:lvl2pPr marL="628650">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fontAlgn="base">
              <a:spcBef>
                <a:spcPct val="0"/>
              </a:spcBef>
              <a:spcAft>
                <a:spcPct val="0"/>
              </a:spcAft>
              <a:defRPr sz="2400">
                <a:solidFill>
                  <a:schemeClr val="tx1"/>
                </a:solidFill>
                <a:latin typeface="Times New Roman" charset="0"/>
                <a:ea typeface="ＭＳ Ｐゴシック" charset="0"/>
              </a:defRPr>
            </a:lvl6pPr>
            <a:lvl7pPr fontAlgn="base">
              <a:spcBef>
                <a:spcPct val="0"/>
              </a:spcBef>
              <a:spcAft>
                <a:spcPct val="0"/>
              </a:spcAft>
              <a:defRPr sz="2400">
                <a:solidFill>
                  <a:schemeClr val="tx1"/>
                </a:solidFill>
                <a:latin typeface="Times New Roman" charset="0"/>
                <a:ea typeface="ＭＳ Ｐゴシック" charset="0"/>
              </a:defRPr>
            </a:lvl7pPr>
            <a:lvl8pPr fontAlgn="base">
              <a:spcBef>
                <a:spcPct val="0"/>
              </a:spcBef>
              <a:spcAft>
                <a:spcPct val="0"/>
              </a:spcAft>
              <a:defRPr sz="2400">
                <a:solidFill>
                  <a:schemeClr val="tx1"/>
                </a:solidFill>
                <a:latin typeface="Times New Roman" charset="0"/>
                <a:ea typeface="ＭＳ Ｐゴシック" charset="0"/>
              </a:defRPr>
            </a:lvl8pPr>
            <a:lvl9pPr fontAlgn="base">
              <a:spcBef>
                <a:spcPct val="0"/>
              </a:spcBef>
              <a:spcAft>
                <a:spcPct val="0"/>
              </a:spcAft>
              <a:defRPr sz="2400">
                <a:solidFill>
                  <a:schemeClr val="tx1"/>
                </a:solidFill>
                <a:latin typeface="Times New Roman" charset="0"/>
                <a:ea typeface="ＭＳ Ｐゴシック" charset="0"/>
              </a:defRPr>
            </a:lvl9pPr>
          </a:lstStyle>
          <a:p>
            <a:pPr eaLnBrk="0" hangingPunct="0">
              <a:spcBef>
                <a:spcPct val="50000"/>
              </a:spcBef>
            </a:pPr>
            <a:r>
              <a:rPr lang="en-US" sz="2800" dirty="0">
                <a:solidFill>
                  <a:srgbClr val="000000"/>
                </a:solidFill>
                <a:latin typeface="+mn-lt"/>
              </a:rPr>
              <a:t>End of Grade Seven -- .69</a:t>
            </a:r>
          </a:p>
        </p:txBody>
      </p:sp>
      <p:sp>
        <p:nvSpPr>
          <p:cNvPr id="140294" name="Text Box 6"/>
          <p:cNvSpPr txBox="1">
            <a:spLocks noChangeArrowheads="1"/>
          </p:cNvSpPr>
          <p:nvPr/>
        </p:nvSpPr>
        <p:spPr bwMode="auto">
          <a:xfrm>
            <a:off x="457200" y="4724400"/>
            <a:ext cx="83058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spcBef>
                <a:spcPct val="50000"/>
              </a:spcBef>
            </a:pPr>
            <a:r>
              <a:rPr lang="en-US" sz="2800" dirty="0">
                <a:solidFill>
                  <a:srgbClr val="000000"/>
                </a:solidFill>
              </a:rPr>
              <a:t>The relationship of vocabulary to reading comprehension gets stronger as reading material becomes more complex and the vocabulary becomes becomes more extensive </a:t>
            </a:r>
            <a:r>
              <a:rPr lang="en-US" sz="1800" dirty="0">
                <a:solidFill>
                  <a:srgbClr val="000000"/>
                </a:solidFill>
              </a:rPr>
              <a:t>(Snow, 2002)</a:t>
            </a:r>
          </a:p>
        </p:txBody>
      </p:sp>
    </p:spTree>
    <p:extLst>
      <p:ext uri="{BB962C8B-B14F-4D97-AF65-F5344CB8AC3E}">
        <p14:creationId xmlns:p14="http://schemas.microsoft.com/office/powerpoint/2010/main" val="35508938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0291"/>
                                        </p:tgtEl>
                                        <p:attrNameLst>
                                          <p:attrName>style.visibility</p:attrName>
                                        </p:attrNameLst>
                                      </p:cBhvr>
                                      <p:to>
                                        <p:strVal val="visible"/>
                                      </p:to>
                                    </p:set>
                                    <p:animEffect transition="in" filter="dissolve">
                                      <p:cBhvr>
                                        <p:cTn id="7" dur="500"/>
                                        <p:tgtEl>
                                          <p:spTgt spid="14029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40292"/>
                                        </p:tgtEl>
                                        <p:attrNameLst>
                                          <p:attrName>style.visibility</p:attrName>
                                        </p:attrNameLst>
                                      </p:cBhvr>
                                      <p:to>
                                        <p:strVal val="visible"/>
                                      </p:to>
                                    </p:set>
                                    <p:animEffect transition="in" filter="dissolve">
                                      <p:cBhvr>
                                        <p:cTn id="12" dur="500"/>
                                        <p:tgtEl>
                                          <p:spTgt spid="14029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40293"/>
                                        </p:tgtEl>
                                        <p:attrNameLst>
                                          <p:attrName>style.visibility</p:attrName>
                                        </p:attrNameLst>
                                      </p:cBhvr>
                                      <p:to>
                                        <p:strVal val="visible"/>
                                      </p:to>
                                    </p:set>
                                    <p:animEffect transition="in" filter="dissolve">
                                      <p:cBhvr>
                                        <p:cTn id="17" dur="500"/>
                                        <p:tgtEl>
                                          <p:spTgt spid="14029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40294"/>
                                        </p:tgtEl>
                                        <p:attrNameLst>
                                          <p:attrName>style.visibility</p:attrName>
                                        </p:attrNameLst>
                                      </p:cBhvr>
                                      <p:to>
                                        <p:strVal val="visible"/>
                                      </p:to>
                                    </p:set>
                                    <p:animEffect transition="in" filter="dissolve">
                                      <p:cBhvr>
                                        <p:cTn id="22" dur="500"/>
                                        <p:tgtEl>
                                          <p:spTgt spid="140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1" grpId="0" autoUpdateAnimBg="0"/>
      <p:bldP spid="140292" grpId="0" autoUpdateAnimBg="0"/>
      <p:bldP spid="140293" grpId="0" autoUpdateAnimBg="0"/>
      <p:bldP spid="140294" grpId="0" autoUpdateAnimBg="0"/>
    </p:bldLst>
  </p:timing>
</p:sld>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2842</TotalTime>
  <Words>880</Words>
  <Application>Microsoft Office PowerPoint</Application>
  <PresentationFormat>On-screen Show (4:3)</PresentationFormat>
  <Paragraphs>118</Paragraphs>
  <Slides>27</Slides>
  <Notes>8</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Typical Reading Difficulties</vt:lpstr>
      <vt:lpstr> Typical Reading Difficulties</vt:lpstr>
      <vt:lpstr>Typical Reading Difficulties</vt:lpstr>
      <vt:lpstr>Typical Writing Difficulties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Fairfield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Typical Reading Difficulties</dc:title>
  <dc:creator>Michael Rafferty</dc:creator>
  <cp:lastModifiedBy>Windows User</cp:lastModifiedBy>
  <cp:revision>44</cp:revision>
  <cp:lastPrinted>2012-03-24T00:20:11Z</cp:lastPrinted>
  <dcterms:created xsi:type="dcterms:W3CDTF">2012-03-22T00:58:23Z</dcterms:created>
  <dcterms:modified xsi:type="dcterms:W3CDTF">2012-03-24T10:42:05Z</dcterms:modified>
</cp:coreProperties>
</file>